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302" r:id="rId4"/>
    <p:sldId id="258" r:id="rId5"/>
    <p:sldId id="268" r:id="rId6"/>
    <p:sldId id="269" r:id="rId7"/>
    <p:sldId id="270" r:id="rId8"/>
    <p:sldId id="271" r:id="rId9"/>
    <p:sldId id="272" r:id="rId10"/>
    <p:sldId id="273" r:id="rId11"/>
    <p:sldId id="274" r:id="rId12"/>
    <p:sldId id="275" r:id="rId13"/>
    <p:sldId id="276" r:id="rId14"/>
    <p:sldId id="277" r:id="rId15"/>
    <p:sldId id="278" r:id="rId16"/>
    <p:sldId id="279" r:id="rId17"/>
    <p:sldId id="280" r:id="rId18"/>
    <p:sldId id="281" r:id="rId19"/>
    <p:sldId id="282" r:id="rId20"/>
    <p:sldId id="283" r:id="rId21"/>
    <p:sldId id="290" r:id="rId22"/>
    <p:sldId id="286" r:id="rId23"/>
    <p:sldId id="285" r:id="rId24"/>
    <p:sldId id="284" r:id="rId25"/>
    <p:sldId id="287" r:id="rId26"/>
    <p:sldId id="288" r:id="rId27"/>
    <p:sldId id="304" r:id="rId28"/>
    <p:sldId id="305" r:id="rId29"/>
    <p:sldId id="306" r:id="rId30"/>
    <p:sldId id="289" r:id="rId31"/>
    <p:sldId id="260" r:id="rId32"/>
    <p:sldId id="291" r:id="rId33"/>
    <p:sldId id="292" r:id="rId34"/>
    <p:sldId id="263" r:id="rId35"/>
    <p:sldId id="295" r:id="rId36"/>
    <p:sldId id="297" r:id="rId37"/>
    <p:sldId id="294" r:id="rId38"/>
    <p:sldId id="293" r:id="rId39"/>
    <p:sldId id="264" r:id="rId40"/>
    <p:sldId id="266" r:id="rId41"/>
    <p:sldId id="267" r:id="rId42"/>
    <p:sldId id="308" r:id="rId43"/>
    <p:sldId id="299" r:id="rId44"/>
    <p:sldId id="261" r:id="rId45"/>
    <p:sldId id="262" r:id="rId46"/>
    <p:sldId id="309" r:id="rId47"/>
    <p:sldId id="310" r:id="rId48"/>
    <p:sldId id="311" r:id="rId49"/>
    <p:sldId id="265" r:id="rId50"/>
    <p:sldId id="300" r:id="rId5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667" autoAdjust="0"/>
    <p:restoredTop sz="94755"/>
  </p:normalViewPr>
  <p:slideViewPr>
    <p:cSldViewPr snapToGrid="0" snapToObjects="1">
      <p:cViewPr varScale="1">
        <p:scale>
          <a:sx n="92" d="100"/>
          <a:sy n="92" d="100"/>
        </p:scale>
        <p:origin x="83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93BCA1-A462-5E4C-BB77-B0B04F2A92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0C78ADB-B173-9F44-A996-BF684211C6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144E0F-63C3-0E43-97B5-813FE092E1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27AF32-844F-E74D-8214-B16D1706D73F}" type="datetimeFigureOut">
              <a:rPr lang="en-US" smtClean="0"/>
              <a:t>2/28/19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C7648E-2153-F746-944B-FF366046E8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3B3CA-8886-4147-88B3-FFA4DAF53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884933-B18D-4940-BCCF-78E8D38219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8126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B60570-B23A-CF4F-9764-7CE69CC09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3E98DB7-E5F0-5B40-9C2F-CAF86DEA02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908285-F6C1-A74A-955F-6817A3FBB1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27AF32-844F-E74D-8214-B16D1706D73F}" type="datetimeFigureOut">
              <a:rPr lang="en-US" smtClean="0"/>
              <a:t>2/28/19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72082E-72D0-D045-A0B9-55703B0F0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7592D1-7A9F-9A48-914E-825D03B93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884933-B18D-4940-BCCF-78E8D38219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3595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D567802-3F9D-B04A-93F3-528B8B52004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7AD0F2-C073-2045-BA58-DCD234102B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D2273E-E8DF-1540-960F-1233921F2D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27AF32-844F-E74D-8214-B16D1706D73F}" type="datetimeFigureOut">
              <a:rPr lang="en-US" smtClean="0"/>
              <a:t>2/28/19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9FD84D-B637-1348-AE9E-13B3D75BC9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A9BC68-19CB-9747-AB97-9FD747F00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884933-B18D-4940-BCCF-78E8D38219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4643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BF4E9D-9EF3-BF4D-8178-2A56E5B14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B49B4C-2551-0D45-89A3-D878184C42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09242C-91E8-D242-8905-9CA04AC48C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27AF32-844F-E74D-8214-B16D1706D73F}" type="datetimeFigureOut">
              <a:rPr lang="en-US" smtClean="0"/>
              <a:t>2/28/19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7AAA27-3451-0C41-9C29-385275B12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174F20-082A-C54E-98A2-D486B93F5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884933-B18D-4940-BCCF-78E8D38219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5444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84A7AA-4D7F-9747-9747-C8DE9EA228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D53923-7780-3F46-B8A4-4C5B171F13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7D1BFE-FDDC-2B4D-9B8F-670D2AA6EA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27AF32-844F-E74D-8214-B16D1706D73F}" type="datetimeFigureOut">
              <a:rPr lang="en-US" smtClean="0"/>
              <a:t>2/28/19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2EA59D-BB05-C14E-A787-E7DEA245ED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7A4975-49AF-F34E-B234-792B034CAD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884933-B18D-4940-BCCF-78E8D38219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1292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723D4-E29A-C240-8C0C-FE07F1B67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CFF3D4-62B0-7247-BAF6-0048F9FB1A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AC6AB8-9551-A748-B9F8-945A70C455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097279-59D0-3F42-83B8-650239324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27AF32-844F-E74D-8214-B16D1706D73F}" type="datetimeFigureOut">
              <a:rPr lang="en-US" smtClean="0"/>
              <a:t>2/28/19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C2178E-4103-4146-86EB-DB4F4DEC7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627A5C-9D33-534E-B4D5-9AD18B181C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884933-B18D-4940-BCCF-78E8D38219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7058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36E56-FA8C-1E46-A601-053DE6FA7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02732C-3615-6748-8F85-D3FCD11117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BD13B6-E3D9-A743-9E74-C29F4AEE50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49A5F3-BE8B-184D-8DA6-E1E539FD86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F02B09-674C-BC48-BE57-A9BA1F6CCE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B5896B9-694B-3146-8712-6BAF98DBAC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27AF32-844F-E74D-8214-B16D1706D73F}" type="datetimeFigureOut">
              <a:rPr lang="en-US" smtClean="0"/>
              <a:t>2/28/19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7D08BED-30D5-2F49-A1FC-A810470DA3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1B2D190-D1EC-3D4E-9D99-C2790395A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884933-B18D-4940-BCCF-78E8D38219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2558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AE671D-BAEE-AF4C-A041-70878C0D3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888612-05F1-344A-AA84-D7C7529ED6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27AF32-844F-E74D-8214-B16D1706D73F}" type="datetimeFigureOut">
              <a:rPr lang="en-US" smtClean="0"/>
              <a:t>2/28/19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522277-3258-7943-84B8-00BEAE00E3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5D3257-43D5-214D-A209-029BAA327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884933-B18D-4940-BCCF-78E8D38219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2435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E94A88F-D496-FE4A-95C5-2A2CF2FB27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27AF32-844F-E74D-8214-B16D1706D73F}" type="datetimeFigureOut">
              <a:rPr lang="en-US" smtClean="0"/>
              <a:t>2/28/19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1C07298-6358-C041-955C-899DC71C01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EF7A8F-6294-A044-9A09-16202DB6C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884933-B18D-4940-BCCF-78E8D38219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7457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CB2A2D-B0E3-1245-9A7F-5967C911A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64D307-CD4F-6741-8ECA-F3F84F5AA8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F4BB05-2F0B-BD4B-BADA-73C5D0496B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BCEBF1-6D4E-B74A-B50A-F3D68E9781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27AF32-844F-E74D-8214-B16D1706D73F}" type="datetimeFigureOut">
              <a:rPr lang="en-US" smtClean="0"/>
              <a:t>2/28/19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49D47D-D05F-4449-BB78-D6A84A348B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65F1E5-2251-0B4A-85D4-F654AE4D1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884933-B18D-4940-BCCF-78E8D38219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2192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25C61B-6372-F245-81DF-6D04E96E9F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C69D6B4-E73A-4642-B04B-D33058A2A39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DE6FD7-7F4C-9749-87AA-64A5396D77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E0E0AA-8310-0340-BAE4-8E930F73E4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27AF32-844F-E74D-8214-B16D1706D73F}" type="datetimeFigureOut">
              <a:rPr lang="en-US" smtClean="0"/>
              <a:t>2/28/19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26755C-5B1D-C34C-A8ED-4610E2974D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3FA555-D4F2-E44E-BBAE-F5EEDBC207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884933-B18D-4940-BCCF-78E8D38219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1653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B1E5F1A-9E9D-644A-9132-2B30300E7F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45B266-94B3-B14E-92D2-6B27A921C5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C83A57-0A9C-7B4A-87B5-EB13169D0BA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27AF32-844F-E74D-8214-B16D1706D73F}" type="datetimeFigureOut">
              <a:rPr lang="en-US" smtClean="0"/>
              <a:t>2/28/19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EB0A1F-32A9-F749-B0EE-CB2CA7FABF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657111-36F5-C64B-8F61-B8492ED0E9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884933-B18D-4940-BCCF-78E8D38219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527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es.wikipedia.org/wiki/Sun_Java_System_Application_Server" TargetMode="External"/><Relationship Id="rId13" Type="http://schemas.openxmlformats.org/officeDocument/2006/relationships/hyperlink" Target="https://en.wikipedia.org/wiki/BEA_Systems" TargetMode="External"/><Relationship Id="rId3" Type="http://schemas.openxmlformats.org/officeDocument/2006/relationships/hyperlink" Target="https://www.apache.org/" TargetMode="External"/><Relationship Id="rId7" Type="http://schemas.openxmlformats.org/officeDocument/2006/relationships/hyperlink" Target="https://www.sap.com/" TargetMode="External"/><Relationship Id="rId12" Type="http://schemas.openxmlformats.org/officeDocument/2006/relationships/hyperlink" Target="http://www.oracle.com/technetwork/middleware/weblogic/overview/index.html" TargetMode="External"/><Relationship Id="rId2" Type="http://schemas.openxmlformats.org/officeDocument/2006/relationships/hyperlink" Target="http://geronimo.apache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sap.com/community/topic/netweaver.html" TargetMode="External"/><Relationship Id="rId11" Type="http://schemas.openxmlformats.org/officeDocument/2006/relationships/hyperlink" Target="https://www.ibm.com/" TargetMode="External"/><Relationship Id="rId5" Type="http://schemas.openxmlformats.org/officeDocument/2006/relationships/hyperlink" Target="http://asm.ow2.org/" TargetMode="External"/><Relationship Id="rId10" Type="http://schemas.openxmlformats.org/officeDocument/2006/relationships/hyperlink" Target="https://www.ibm.com/developerworks/ssa/websphere/newto/index.html" TargetMode="External"/><Relationship Id="rId4" Type="http://schemas.openxmlformats.org/officeDocument/2006/relationships/hyperlink" Target="https://jonas.ow2.org/bin/view/Main/" TargetMode="External"/><Relationship Id="rId9" Type="http://schemas.openxmlformats.org/officeDocument/2006/relationships/hyperlink" Target="https://es.wikipedia.org/wiki/Sun_Microsystems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dhat.com/es" TargetMode="External"/><Relationship Id="rId2" Type="http://schemas.openxmlformats.org/officeDocument/2006/relationships/hyperlink" Target="http://www.jboss.org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javaee.github.io/glassfish/" TargetMode="External"/><Relationship Id="rId4" Type="http://schemas.openxmlformats.org/officeDocument/2006/relationships/hyperlink" Target="http://www.oracle.com/technetwork/middleware/ias/downloads/utilsoft-090603.html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es.wikipedia.org/wiki/WildFly" TargetMode="External"/><Relationship Id="rId2" Type="http://schemas.openxmlformats.org/officeDocument/2006/relationships/hyperlink" Target="http://wildfly.org/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jcp.org/en/jsr/detail?id=316" TargetMode="External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hyperlink" Target="https://www.jcp.org/en/jsr/detail?id=342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jcp.org/en/jsr/detail?id=366" TargetMode="External"/><Relationship Id="rId2" Type="http://schemas.openxmlformats.org/officeDocument/2006/relationships/hyperlink" Target="https://www.jcp.org/en/jsr/detail?id=342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tiff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7E8C2C-38A4-C444-9E59-80ABD4AA429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Microprofile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1B5B8C-C628-D14C-A4A3-33C7FFEE684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As</a:t>
            </a:r>
            <a:r>
              <a:rPr lang="es-ES" dirty="0"/>
              <a:t>í llegamos a esto.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16488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6FDF95-A19B-1043-A933-52025F458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Historia</a:t>
            </a:r>
            <a:r>
              <a:rPr lang="en-US" dirty="0"/>
              <a:t>. 1998. Java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C899B2-679E-EC49-86AD-52FB6AD58D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dirty="0"/>
              <a:t>JEE 1.2 o J2EE.</a:t>
            </a:r>
          </a:p>
          <a:p>
            <a:pPr lvl="1" fontAlgn="base"/>
            <a:r>
              <a:rPr lang="en-US" dirty="0"/>
              <a:t>Como an</a:t>
            </a:r>
            <a:r>
              <a:rPr lang="es-ES" dirty="0" err="1"/>
              <a:t>écdota</a:t>
            </a:r>
            <a:r>
              <a:rPr lang="es-ES" dirty="0"/>
              <a:t> el nombre J2EE se quedó “pegado” y era una manera de saber quien conocía o no sobre el tema.</a:t>
            </a:r>
          </a:p>
          <a:p>
            <a:pPr lvl="1" fontAlgn="base"/>
            <a:endParaRPr lang="es-ES" dirty="0"/>
          </a:p>
          <a:p>
            <a:pPr lvl="1" fontAlgn="base"/>
            <a:r>
              <a:rPr lang="es-ES" dirty="0"/>
              <a:t>No existió un JSR que describiera J2EE, sólo existían los </a:t>
            </a:r>
            <a:r>
              <a:rPr lang="es-ES" dirty="0" err="1"/>
              <a:t>JSRs</a:t>
            </a:r>
            <a:r>
              <a:rPr lang="es-ES" dirty="0"/>
              <a:t> de sus componentes.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6A72B4-3E42-7043-BEAA-33366C9F21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334" y="4673600"/>
            <a:ext cx="3403600" cy="16383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DFD8DC3-C3A1-0949-987B-9613882335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8417" y="4094163"/>
            <a:ext cx="3898900" cy="208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9005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680850-2406-9144-BC84-FE3EFD399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Historia</a:t>
            </a:r>
            <a:r>
              <a:rPr lang="en-US" dirty="0"/>
              <a:t>. JEE 1.3, 1.4, 1.5. La </a:t>
            </a:r>
            <a:r>
              <a:rPr lang="en-US" dirty="0" err="1"/>
              <a:t>guerra</a:t>
            </a:r>
            <a:r>
              <a:rPr lang="en-US" dirty="0"/>
              <a:t> (y </a:t>
            </a:r>
            <a:r>
              <a:rPr lang="en-US" dirty="0" err="1"/>
              <a:t>confusión</a:t>
            </a:r>
            <a:r>
              <a:rPr lang="en-US" dirty="0"/>
              <a:t>) del full compliance.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0076C8-EDA1-9549-AC8C-7B643085D5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JEE 1.3. JSR 058.</a:t>
            </a:r>
          </a:p>
          <a:p>
            <a:r>
              <a:rPr lang="en-US" dirty="0"/>
              <a:t>JEE 1.4. JSR 151.</a:t>
            </a:r>
          </a:p>
          <a:p>
            <a:r>
              <a:rPr lang="en-US" dirty="0"/>
              <a:t>JEE 1.5. JSR 244.</a:t>
            </a:r>
          </a:p>
        </p:txBody>
      </p:sp>
    </p:spTree>
    <p:extLst>
      <p:ext uri="{BB962C8B-B14F-4D97-AF65-F5344CB8AC3E}">
        <p14:creationId xmlns:p14="http://schemas.microsoft.com/office/powerpoint/2010/main" val="13961140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680850-2406-9144-BC84-FE3EFD399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Historia</a:t>
            </a:r>
            <a:r>
              <a:rPr lang="en-US" dirty="0"/>
              <a:t>. JEE 1.4. </a:t>
            </a:r>
            <a:r>
              <a:rPr lang="en-US" dirty="0" err="1"/>
              <a:t>Llegaron</a:t>
            </a:r>
            <a:r>
              <a:rPr lang="en-US" dirty="0"/>
              <a:t> </a:t>
            </a:r>
            <a:r>
              <a:rPr lang="en-US" dirty="0" err="1"/>
              <a:t>jugadores</a:t>
            </a:r>
            <a:r>
              <a:rPr lang="en-US" dirty="0"/>
              <a:t>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0076C8-EDA1-9549-AC8C-7B643085D5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dirty="0">
                <a:hlinkClick r:id="rId2"/>
              </a:rPr>
              <a:t>Geronimo</a:t>
            </a:r>
            <a:r>
              <a:rPr lang="en-US" dirty="0"/>
              <a:t> de la </a:t>
            </a:r>
            <a:r>
              <a:rPr lang="en-US" dirty="0">
                <a:hlinkClick r:id="rId3"/>
              </a:rPr>
              <a:t>ASF</a:t>
            </a:r>
            <a:r>
              <a:rPr lang="en-US" dirty="0"/>
              <a:t>(</a:t>
            </a:r>
            <a:r>
              <a:rPr lang="en-US" i="1" dirty="0" err="1"/>
              <a:t>Descontinuado</a:t>
            </a:r>
            <a:r>
              <a:rPr lang="en-US" dirty="0"/>
              <a:t>).</a:t>
            </a:r>
          </a:p>
          <a:p>
            <a:pPr fontAlgn="base"/>
            <a:r>
              <a:rPr lang="en-US" dirty="0">
                <a:hlinkClick r:id="rId4"/>
              </a:rPr>
              <a:t>JOnAs</a:t>
            </a:r>
            <a:r>
              <a:rPr lang="en-US" dirty="0"/>
              <a:t> de </a:t>
            </a:r>
            <a:r>
              <a:rPr lang="en-US" dirty="0">
                <a:hlinkClick r:id="rId5"/>
              </a:rPr>
              <a:t>ObjectWeb</a:t>
            </a:r>
            <a:r>
              <a:rPr lang="en-US" dirty="0"/>
              <a:t>.</a:t>
            </a:r>
          </a:p>
          <a:p>
            <a:pPr fontAlgn="base"/>
            <a:r>
              <a:rPr lang="en-US" dirty="0">
                <a:hlinkClick r:id="rId6"/>
              </a:rPr>
              <a:t>Netweaver</a:t>
            </a:r>
            <a:r>
              <a:rPr lang="en-US" dirty="0"/>
              <a:t> de </a:t>
            </a:r>
            <a:r>
              <a:rPr lang="en-US" dirty="0">
                <a:hlinkClick r:id="rId7"/>
              </a:rPr>
              <a:t>SAP</a:t>
            </a:r>
            <a:r>
              <a:rPr lang="en-US" dirty="0"/>
              <a:t>.</a:t>
            </a:r>
          </a:p>
          <a:p>
            <a:pPr fontAlgn="base"/>
            <a:r>
              <a:rPr lang="en-US" dirty="0">
                <a:hlinkClick r:id="rId8"/>
              </a:rPr>
              <a:t>System Aplication Server</a:t>
            </a:r>
            <a:r>
              <a:rPr lang="en-US" dirty="0"/>
              <a:t> de </a:t>
            </a:r>
            <a:r>
              <a:rPr lang="en-US" dirty="0">
                <a:hlinkClick r:id="rId9"/>
              </a:rPr>
              <a:t>Sun</a:t>
            </a:r>
            <a:r>
              <a:rPr lang="en-US" dirty="0"/>
              <a:t>(</a:t>
            </a:r>
            <a:r>
              <a:rPr lang="en-US" i="1" dirty="0" err="1"/>
              <a:t>Descontinuado</a:t>
            </a:r>
            <a:r>
              <a:rPr lang="en-US" dirty="0"/>
              <a:t>).</a:t>
            </a:r>
          </a:p>
          <a:p>
            <a:pPr fontAlgn="base"/>
            <a:r>
              <a:rPr lang="en-US" dirty="0">
                <a:hlinkClick r:id="rId10"/>
              </a:rPr>
              <a:t>Websphere</a:t>
            </a:r>
            <a:r>
              <a:rPr lang="en-US" dirty="0"/>
              <a:t> de </a:t>
            </a:r>
            <a:r>
              <a:rPr lang="en-US" dirty="0">
                <a:hlinkClick r:id="rId11"/>
              </a:rPr>
              <a:t>IBM</a:t>
            </a:r>
            <a:r>
              <a:rPr lang="en-US" dirty="0"/>
              <a:t>.</a:t>
            </a:r>
          </a:p>
          <a:p>
            <a:pPr fontAlgn="base"/>
            <a:r>
              <a:rPr lang="en-US" dirty="0">
                <a:hlinkClick r:id="rId12"/>
              </a:rPr>
              <a:t>Weblogic</a:t>
            </a:r>
            <a:r>
              <a:rPr lang="en-US" dirty="0"/>
              <a:t> de </a:t>
            </a:r>
            <a:r>
              <a:rPr lang="en-US" dirty="0">
                <a:hlinkClick r:id="rId13"/>
              </a:rPr>
              <a:t>Bea Systems</a:t>
            </a:r>
            <a:r>
              <a:rPr lang="en-US" dirty="0"/>
              <a:t> (</a:t>
            </a:r>
            <a:r>
              <a:rPr lang="en-US" i="1" dirty="0" err="1"/>
              <a:t>Ahora</a:t>
            </a:r>
            <a:r>
              <a:rPr lang="en-US" i="1" dirty="0"/>
              <a:t> de Oracle</a:t>
            </a:r>
            <a:r>
              <a:rPr lang="en-US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17092988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680850-2406-9144-BC84-FE3EFD399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Historia</a:t>
            </a:r>
            <a:r>
              <a:rPr lang="en-US" dirty="0"/>
              <a:t>. JEE 1.5. M</a:t>
            </a:r>
            <a:r>
              <a:rPr lang="es-ES" dirty="0" err="1"/>
              <a:t>ás</a:t>
            </a:r>
            <a:r>
              <a:rPr lang="es-ES" dirty="0"/>
              <a:t> opciones.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0076C8-EDA1-9549-AC8C-7B643085D5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dirty="0">
                <a:hlinkClick r:id="rId2"/>
              </a:rPr>
              <a:t>JBoss</a:t>
            </a:r>
            <a:r>
              <a:rPr lang="en-US" dirty="0"/>
              <a:t> de </a:t>
            </a:r>
            <a:r>
              <a:rPr lang="en-US" dirty="0" err="1"/>
              <a:t>JBoss</a:t>
            </a:r>
            <a:r>
              <a:rPr lang="en-US" dirty="0"/>
              <a:t> </a:t>
            </a:r>
            <a:r>
              <a:rPr lang="en-US" dirty="0" err="1"/>
              <a:t>Inc</a:t>
            </a:r>
            <a:r>
              <a:rPr lang="en-US" dirty="0"/>
              <a:t> (</a:t>
            </a:r>
            <a:r>
              <a:rPr lang="en-US" i="1" dirty="0" err="1"/>
              <a:t>Comprada</a:t>
            </a:r>
            <a:r>
              <a:rPr lang="en-US" i="1" dirty="0"/>
              <a:t> </a:t>
            </a:r>
            <a:r>
              <a:rPr lang="en-US" i="1" dirty="0" err="1"/>
              <a:t>después</a:t>
            </a:r>
            <a:r>
              <a:rPr lang="en-US" i="1" dirty="0"/>
              <a:t> </a:t>
            </a:r>
            <a:r>
              <a:rPr lang="en-US" i="1" dirty="0" err="1"/>
              <a:t>por</a:t>
            </a:r>
            <a:r>
              <a:rPr lang="en-US" i="1" dirty="0"/>
              <a:t> </a:t>
            </a:r>
            <a:r>
              <a:rPr lang="en-US" i="1" dirty="0">
                <a:hlinkClick r:id="rId3"/>
              </a:rPr>
              <a:t>RedHa</a:t>
            </a:r>
            <a:r>
              <a:rPr lang="en-US" dirty="0">
                <a:hlinkClick r:id="rId3"/>
              </a:rPr>
              <a:t>t</a:t>
            </a:r>
            <a:r>
              <a:rPr lang="en-US" dirty="0"/>
              <a:t>)</a:t>
            </a:r>
          </a:p>
          <a:p>
            <a:pPr fontAlgn="base"/>
            <a:r>
              <a:rPr lang="en-US" dirty="0">
                <a:hlinkClick r:id="rId4"/>
              </a:rPr>
              <a:t>Oracle Container for java</a:t>
            </a:r>
            <a:r>
              <a:rPr lang="en-US" dirty="0"/>
              <a:t> (OC4J) de Oracle (</a:t>
            </a:r>
            <a:r>
              <a:rPr lang="en-US" i="1" dirty="0" err="1"/>
              <a:t>Descontinuado</a:t>
            </a:r>
            <a:r>
              <a:rPr lang="en-US" dirty="0"/>
              <a:t>).</a:t>
            </a:r>
          </a:p>
          <a:p>
            <a:pPr fontAlgn="base"/>
            <a:r>
              <a:rPr lang="en-US" dirty="0">
                <a:hlinkClick r:id="rId5"/>
              </a:rPr>
              <a:t>Glasshfish</a:t>
            </a:r>
            <a:r>
              <a:rPr lang="en-US" dirty="0"/>
              <a:t> de Sun (</a:t>
            </a:r>
            <a:r>
              <a:rPr lang="en-US" i="1" dirty="0" err="1"/>
              <a:t>Ahora</a:t>
            </a:r>
            <a:r>
              <a:rPr lang="en-US" i="1" dirty="0"/>
              <a:t> de Oracle</a:t>
            </a:r>
            <a:r>
              <a:rPr lang="en-US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2415402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680850-2406-9144-BC84-FE3EFD399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Historia</a:t>
            </a:r>
            <a:r>
              <a:rPr lang="en-US" dirty="0"/>
              <a:t>. </a:t>
            </a:r>
            <a:r>
              <a:rPr lang="es-ES" dirty="0"/>
              <a:t>Nos falta uno.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0076C8-EDA1-9549-AC8C-7B643085D5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fontAlgn="base">
              <a:buNone/>
            </a:pPr>
            <a:r>
              <a:rPr lang="en-US" dirty="0" err="1"/>
              <a:t>Hace</a:t>
            </a:r>
            <a:r>
              <a:rPr lang="en-US" dirty="0"/>
              <a:t> </a:t>
            </a:r>
            <a:r>
              <a:rPr lang="en-US" dirty="0" err="1"/>
              <a:t>falta</a:t>
            </a:r>
            <a:r>
              <a:rPr lang="en-US" dirty="0"/>
              <a:t> </a:t>
            </a:r>
            <a:r>
              <a:rPr lang="en-US" dirty="0" err="1"/>
              <a:t>mencionar</a:t>
            </a:r>
            <a:r>
              <a:rPr lang="en-US" dirty="0"/>
              <a:t> a: </a:t>
            </a:r>
            <a:r>
              <a:rPr lang="en-US" dirty="0">
                <a:hlinkClick r:id="rId2"/>
              </a:rPr>
              <a:t>Wildfly</a:t>
            </a:r>
            <a:r>
              <a:rPr lang="en-US" dirty="0"/>
              <a:t>, Con la </a:t>
            </a:r>
            <a:r>
              <a:rPr lang="en-US" dirty="0" err="1"/>
              <a:t>compra</a:t>
            </a:r>
            <a:r>
              <a:rPr lang="en-US" dirty="0"/>
              <a:t> de </a:t>
            </a:r>
            <a:r>
              <a:rPr lang="en-US" dirty="0" err="1"/>
              <a:t>JBoss</a:t>
            </a:r>
            <a:r>
              <a:rPr lang="en-US" dirty="0"/>
              <a:t> </a:t>
            </a:r>
            <a:r>
              <a:rPr lang="en-US" dirty="0" err="1"/>
              <a:t>Inc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parte de </a:t>
            </a:r>
            <a:r>
              <a:rPr lang="en-US" dirty="0" err="1"/>
              <a:t>RedHat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Abril del 2006, </a:t>
            </a:r>
            <a:r>
              <a:rPr lang="en-US" dirty="0" err="1"/>
              <a:t>RedHat</a:t>
            </a:r>
            <a:r>
              <a:rPr lang="en-US" dirty="0"/>
              <a:t> </a:t>
            </a:r>
            <a:r>
              <a:rPr lang="en-US" dirty="0" err="1"/>
              <a:t>decidió</a:t>
            </a:r>
            <a:r>
              <a:rPr lang="en-US" dirty="0"/>
              <a:t> </a:t>
            </a:r>
            <a:r>
              <a:rPr lang="en-US" dirty="0" err="1"/>
              <a:t>crear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versión</a:t>
            </a:r>
            <a:r>
              <a:rPr lang="en-US" dirty="0"/>
              <a:t> Open Source y a la par </a:t>
            </a:r>
            <a:r>
              <a:rPr lang="en-US" dirty="0" err="1"/>
              <a:t>mantener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versión</a:t>
            </a:r>
            <a:r>
              <a:rPr lang="en-US" dirty="0"/>
              <a:t> </a:t>
            </a:r>
            <a:r>
              <a:rPr lang="en-US" dirty="0" err="1"/>
              <a:t>propietaria</a:t>
            </a:r>
            <a:r>
              <a:rPr lang="en-US" dirty="0"/>
              <a:t>, </a:t>
            </a:r>
            <a:r>
              <a:rPr lang="en-US" dirty="0" err="1"/>
              <a:t>esta</a:t>
            </a:r>
            <a:r>
              <a:rPr lang="en-US" dirty="0"/>
              <a:t> </a:t>
            </a:r>
            <a:r>
              <a:rPr lang="en-US" dirty="0" err="1"/>
              <a:t>versión</a:t>
            </a:r>
            <a:r>
              <a:rPr lang="en-US" dirty="0"/>
              <a:t> </a:t>
            </a:r>
            <a:r>
              <a:rPr lang="en-US" dirty="0" err="1"/>
              <a:t>OpenSource</a:t>
            </a:r>
            <a:r>
              <a:rPr lang="en-US" dirty="0"/>
              <a:t> </a:t>
            </a:r>
            <a:r>
              <a:rPr lang="en-US" dirty="0" err="1"/>
              <a:t>tomó</a:t>
            </a:r>
            <a:r>
              <a:rPr lang="en-US" dirty="0"/>
              <a:t> el </a:t>
            </a:r>
            <a:r>
              <a:rPr lang="en-US" dirty="0" err="1"/>
              <a:t>nombre</a:t>
            </a:r>
            <a:r>
              <a:rPr lang="en-US" dirty="0"/>
              <a:t> de </a:t>
            </a:r>
            <a:r>
              <a:rPr lang="en-US" dirty="0" err="1"/>
              <a:t>Wildfly</a:t>
            </a:r>
            <a:r>
              <a:rPr lang="en-US" dirty="0"/>
              <a:t> y </a:t>
            </a:r>
            <a:r>
              <a:rPr lang="en-US" dirty="0" err="1"/>
              <a:t>vió</a:t>
            </a:r>
            <a:r>
              <a:rPr lang="en-US" dirty="0"/>
              <a:t> la luz </a:t>
            </a:r>
            <a:r>
              <a:rPr lang="en-US" dirty="0" err="1"/>
              <a:t>en</a:t>
            </a:r>
            <a:r>
              <a:rPr lang="en-US" dirty="0"/>
              <a:t> </a:t>
            </a:r>
            <a:r>
              <a:rPr lang="en-US" dirty="0">
                <a:hlinkClick r:id="rId3"/>
              </a:rPr>
              <a:t>Noviembre del 2014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48873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680850-2406-9144-BC84-FE3EFD399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Historia</a:t>
            </a:r>
            <a:r>
              <a:rPr lang="en-US" dirty="0"/>
              <a:t>.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0076C8-EDA1-9549-AC8C-7B643085D5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31459" y="2336613"/>
            <a:ext cx="6329082" cy="2181599"/>
          </a:xfrm>
        </p:spPr>
        <p:txBody>
          <a:bodyPr/>
          <a:lstStyle/>
          <a:p>
            <a:pPr marL="0" indent="0" fontAlgn="base">
              <a:buNone/>
            </a:pPr>
            <a:endParaRPr lang="en-US" dirty="0" err="1"/>
          </a:p>
          <a:p>
            <a:pPr marL="0" indent="0" fontAlgn="base">
              <a:buNone/>
            </a:pPr>
            <a:r>
              <a:rPr lang="en-US" sz="6000" dirty="0"/>
              <a:t>¿Cu</a:t>
            </a:r>
            <a:r>
              <a:rPr lang="es-ES" sz="6000" dirty="0" err="1"/>
              <a:t>ál</a:t>
            </a:r>
            <a:r>
              <a:rPr lang="es-ES" sz="6000" dirty="0"/>
              <a:t> confusión?</a:t>
            </a:r>
            <a:endParaRPr lang="en-US" sz="6000" dirty="0" err="1"/>
          </a:p>
        </p:txBody>
      </p:sp>
    </p:spTree>
    <p:extLst>
      <p:ext uri="{BB962C8B-B14F-4D97-AF65-F5344CB8AC3E}">
        <p14:creationId xmlns:p14="http://schemas.microsoft.com/office/powerpoint/2010/main" val="34271737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680850-2406-9144-BC84-FE3EFD399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Historia</a:t>
            </a:r>
            <a:r>
              <a:rPr lang="en-US" dirty="0"/>
              <a:t>.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0076C8-EDA1-9549-AC8C-7B643085D5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dirty="0"/>
              <a:t>JEE Full compatible</a:t>
            </a:r>
          </a:p>
          <a:p>
            <a:pPr lvl="1" fontAlgn="base"/>
            <a:r>
              <a:rPr lang="en-US" dirty="0" err="1"/>
              <a:t>Implementa</a:t>
            </a:r>
            <a:r>
              <a:rPr lang="en-US" dirty="0"/>
              <a:t> </a:t>
            </a:r>
            <a:r>
              <a:rPr lang="en-US" dirty="0" err="1"/>
              <a:t>todos</a:t>
            </a:r>
            <a:r>
              <a:rPr lang="en-US" dirty="0"/>
              <a:t> </a:t>
            </a:r>
            <a:r>
              <a:rPr lang="en-US" dirty="0" err="1"/>
              <a:t>los</a:t>
            </a:r>
            <a:r>
              <a:rPr lang="en-US" dirty="0"/>
              <a:t> JSR’s de </a:t>
            </a:r>
            <a:r>
              <a:rPr lang="en-US" dirty="0" err="1"/>
              <a:t>su</a:t>
            </a:r>
            <a:r>
              <a:rPr lang="en-US" dirty="0"/>
              <a:t> JSR</a:t>
            </a:r>
          </a:p>
          <a:p>
            <a:pPr fontAlgn="base"/>
            <a:r>
              <a:rPr lang="en-US" dirty="0"/>
              <a:t>JEE Partial compliance</a:t>
            </a:r>
          </a:p>
          <a:p>
            <a:pPr lvl="1" fontAlgn="base"/>
            <a:r>
              <a:rPr lang="en-US" dirty="0"/>
              <a:t>No </a:t>
            </a:r>
            <a:r>
              <a:rPr lang="en-US" dirty="0" err="1"/>
              <a:t>implementa</a:t>
            </a:r>
            <a:r>
              <a:rPr lang="en-US" dirty="0"/>
              <a:t> </a:t>
            </a:r>
            <a:r>
              <a:rPr lang="en-US" dirty="0" err="1"/>
              <a:t>todos</a:t>
            </a:r>
            <a:r>
              <a:rPr lang="en-US" dirty="0"/>
              <a:t> </a:t>
            </a:r>
            <a:r>
              <a:rPr lang="en-US" dirty="0" err="1"/>
              <a:t>los</a:t>
            </a:r>
            <a:r>
              <a:rPr lang="en-US" dirty="0"/>
              <a:t> JSR’s de </a:t>
            </a:r>
            <a:r>
              <a:rPr lang="en-US" dirty="0" err="1"/>
              <a:t>su</a:t>
            </a:r>
            <a:r>
              <a:rPr lang="en-US" dirty="0"/>
              <a:t> JSR</a:t>
            </a:r>
          </a:p>
        </p:txBody>
      </p:sp>
    </p:spTree>
    <p:extLst>
      <p:ext uri="{BB962C8B-B14F-4D97-AF65-F5344CB8AC3E}">
        <p14:creationId xmlns:p14="http://schemas.microsoft.com/office/powerpoint/2010/main" val="38540705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680850-2406-9144-BC84-FE3EFD399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Historia</a:t>
            </a:r>
            <a:r>
              <a:rPr lang="en-US" dirty="0"/>
              <a:t>.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0076C8-EDA1-9549-AC8C-7B643085D5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8576" y="2447364"/>
            <a:ext cx="11214847" cy="2205319"/>
          </a:xfrm>
        </p:spPr>
        <p:txBody>
          <a:bodyPr/>
          <a:lstStyle/>
          <a:p>
            <a:pPr marL="0" indent="0" fontAlgn="base">
              <a:buNone/>
            </a:pPr>
            <a:r>
              <a:rPr lang="es-ES" sz="6000" dirty="0"/>
              <a:t>¿Y qué importaba que fuera o no Full?</a:t>
            </a:r>
            <a:endParaRPr lang="en-US" sz="6000" dirty="0" err="1"/>
          </a:p>
        </p:txBody>
      </p:sp>
    </p:spTree>
    <p:extLst>
      <p:ext uri="{BB962C8B-B14F-4D97-AF65-F5344CB8AC3E}">
        <p14:creationId xmlns:p14="http://schemas.microsoft.com/office/powerpoint/2010/main" val="33260737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680850-2406-9144-BC84-FE3EFD399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Historia</a:t>
            </a:r>
            <a:r>
              <a:rPr lang="en-US" dirty="0"/>
              <a:t>.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0076C8-EDA1-9549-AC8C-7B643085D5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8576" y="2447364"/>
            <a:ext cx="11214847" cy="2205319"/>
          </a:xfrm>
        </p:spPr>
        <p:txBody>
          <a:bodyPr/>
          <a:lstStyle/>
          <a:p>
            <a:pPr fontAlgn="base"/>
            <a:r>
              <a:rPr lang="en-US" sz="6000" dirty="0"/>
              <a:t>EJB</a:t>
            </a:r>
          </a:p>
          <a:p>
            <a:pPr lvl="1" fontAlgn="base"/>
            <a:r>
              <a:rPr lang="en-US" sz="5600" dirty="0"/>
              <a:t>Enterprise Java Bean</a:t>
            </a:r>
          </a:p>
          <a:p>
            <a:pPr marL="0" indent="0" fontAlgn="base">
              <a:buNone/>
            </a:pPr>
            <a:endParaRPr lang="en-US" sz="6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80B1A9-D95A-A441-97AC-DBBA25410F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3423" y="4652683"/>
            <a:ext cx="2540000" cy="187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8142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680850-2406-9144-BC84-FE3EFD399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Historia</a:t>
            </a:r>
            <a:r>
              <a:rPr lang="en-US" dirty="0"/>
              <a:t>. </a:t>
            </a:r>
            <a:r>
              <a:rPr lang="en-US" dirty="0" err="1"/>
              <a:t>Lleg</a:t>
            </a:r>
            <a:r>
              <a:rPr lang="es-ES" dirty="0" err="1"/>
              <a:t>ó</a:t>
            </a:r>
            <a:r>
              <a:rPr lang="en-US" dirty="0"/>
              <a:t> </a:t>
            </a:r>
            <a:r>
              <a:rPr lang="en-US" dirty="0" err="1"/>
              <a:t>Lutero</a:t>
            </a:r>
            <a:r>
              <a:rPr lang="en-US" dirty="0"/>
              <a:t>.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C617E35-865B-7B47-9B88-05F91C2076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Octubre</a:t>
            </a:r>
            <a:r>
              <a:rPr lang="en-US" dirty="0"/>
              <a:t> del 2002</a:t>
            </a:r>
          </a:p>
          <a:p>
            <a:r>
              <a:rPr lang="en-US" dirty="0"/>
              <a:t>¿</a:t>
            </a:r>
            <a:r>
              <a:rPr lang="en-US" dirty="0" err="1"/>
              <a:t>Puedo</a:t>
            </a:r>
            <a:r>
              <a:rPr lang="en-US" dirty="0"/>
              <a:t> </a:t>
            </a:r>
            <a:r>
              <a:rPr lang="en-US" dirty="0" err="1"/>
              <a:t>decir</a:t>
            </a:r>
            <a:r>
              <a:rPr lang="en-US" dirty="0"/>
              <a:t> que </a:t>
            </a:r>
            <a:r>
              <a:rPr lang="en-US" dirty="0" err="1"/>
              <a:t>hago</a:t>
            </a:r>
            <a:r>
              <a:rPr lang="en-US" dirty="0"/>
              <a:t> JEE </a:t>
            </a:r>
            <a:r>
              <a:rPr lang="en-US" dirty="0" err="1"/>
              <a:t>si</a:t>
            </a:r>
            <a:r>
              <a:rPr lang="en-US" dirty="0"/>
              <a:t> no </a:t>
            </a:r>
            <a:r>
              <a:rPr lang="en-US" dirty="0" err="1"/>
              <a:t>uso</a:t>
            </a:r>
            <a:r>
              <a:rPr lang="en-US" dirty="0"/>
              <a:t> EJBs?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A5627F0-271B-F44B-8BD7-4DC46EEAA4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0516" y="893763"/>
            <a:ext cx="4194861" cy="528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4523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4767B2-5956-A74D-868D-3FAB0FA23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Microprofile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1E3A8D-D5DD-C54B-A947-8DE079D615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</a:t>
            </a:r>
            <a:r>
              <a:rPr lang="es-ES" dirty="0"/>
              <a:t>á</a:t>
            </a:r>
            <a:r>
              <a:rPr lang="en-US" dirty="0" err="1"/>
              <a:t>mbulo</a:t>
            </a:r>
            <a:endParaRPr lang="en-US" dirty="0"/>
          </a:p>
          <a:p>
            <a:r>
              <a:rPr lang="en-US" dirty="0" err="1"/>
              <a:t>Historia</a:t>
            </a:r>
            <a:endParaRPr lang="en-US" dirty="0"/>
          </a:p>
          <a:p>
            <a:r>
              <a:rPr lang="en-US" dirty="0" err="1"/>
              <a:t>Microprofile</a:t>
            </a:r>
            <a:r>
              <a:rPr lang="en-US" dirty="0"/>
              <a:t> </a:t>
            </a:r>
          </a:p>
          <a:p>
            <a:r>
              <a:rPr lang="en-US" dirty="0" err="1"/>
              <a:t>Ejemplos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53059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680850-2406-9144-BC84-FE3EFD399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Historia</a:t>
            </a:r>
            <a:r>
              <a:rPr lang="en-US" dirty="0"/>
              <a:t>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107CF6-7563-5B4C-A21F-76482B3729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1997" y="365125"/>
            <a:ext cx="2506561" cy="628226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3C2771D-DDEF-A443-83DE-0615472F5A27}"/>
              </a:ext>
            </a:extLst>
          </p:cNvPr>
          <p:cNvSpPr/>
          <p:nvPr/>
        </p:nvSpPr>
        <p:spPr>
          <a:xfrm>
            <a:off x="8283387" y="4783512"/>
            <a:ext cx="3482789" cy="1200329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>
            <a:spAutoFit/>
          </a:bodyPr>
          <a:lstStyle/>
          <a:p>
            <a:r>
              <a:rPr lang="en-US" b="0" i="0" dirty="0">
                <a:effectLst/>
                <a:latin typeface="Source Serif Pro"/>
              </a:rPr>
              <a:t>Interface 21 cambia de </a:t>
            </a:r>
            <a:r>
              <a:rPr lang="en-US" b="0" i="0" dirty="0" err="1">
                <a:effectLst/>
                <a:latin typeface="Source Serif Pro"/>
              </a:rPr>
              <a:t>nombre</a:t>
            </a:r>
            <a:r>
              <a:rPr lang="en-US" b="0" i="0" dirty="0">
                <a:effectLst/>
                <a:latin typeface="Source Serif Pro"/>
              </a:rPr>
              <a:t> a </a:t>
            </a:r>
            <a:r>
              <a:rPr lang="en-US" b="0" i="0" dirty="0" err="1">
                <a:effectLst/>
                <a:latin typeface="Source Serif Pro"/>
              </a:rPr>
              <a:t>SpringSource</a:t>
            </a:r>
            <a:r>
              <a:rPr lang="en-US" b="0" i="0" dirty="0">
                <a:effectLst/>
                <a:latin typeface="Source Serif Pro"/>
              </a:rPr>
              <a:t> </a:t>
            </a:r>
            <a:r>
              <a:rPr lang="en-US" b="0" i="0" dirty="0" err="1">
                <a:effectLst/>
                <a:latin typeface="Source Serif Pro"/>
              </a:rPr>
              <a:t>en</a:t>
            </a:r>
            <a:r>
              <a:rPr lang="en-US" b="0" i="0" dirty="0">
                <a:effectLst/>
                <a:latin typeface="Source Serif Pro"/>
              </a:rPr>
              <a:t> el </a:t>
            </a:r>
            <a:r>
              <a:rPr lang="en-US" b="0" i="0" dirty="0" err="1">
                <a:effectLst/>
                <a:latin typeface="Source Serif Pro"/>
              </a:rPr>
              <a:t>año</a:t>
            </a:r>
            <a:r>
              <a:rPr lang="en-US" b="0" i="0" dirty="0">
                <a:effectLst/>
                <a:latin typeface="Source Serif Pro"/>
              </a:rPr>
              <a:t> 2007 y </a:t>
            </a:r>
            <a:r>
              <a:rPr lang="en-US" b="0" i="0" dirty="0" err="1">
                <a:effectLst/>
                <a:latin typeface="Source Serif Pro"/>
              </a:rPr>
              <a:t>en</a:t>
            </a:r>
            <a:r>
              <a:rPr lang="en-US" b="0" i="0" dirty="0">
                <a:effectLst/>
                <a:latin typeface="Source Serif Pro"/>
              </a:rPr>
              <a:t> 2009 VMWare </a:t>
            </a:r>
            <a:r>
              <a:rPr lang="en-US" b="0" i="0" dirty="0" err="1">
                <a:effectLst/>
                <a:latin typeface="Source Serif Pro"/>
              </a:rPr>
              <a:t>compra</a:t>
            </a:r>
            <a:r>
              <a:rPr lang="en-US" b="0" i="0" dirty="0">
                <a:effectLst/>
                <a:latin typeface="Source Serif Pro"/>
              </a:rPr>
              <a:t> </a:t>
            </a:r>
            <a:r>
              <a:rPr lang="en-US" b="0" i="0" dirty="0" err="1">
                <a:effectLst/>
                <a:latin typeface="Source Serif Pro"/>
              </a:rPr>
              <a:t>SpringSource</a:t>
            </a:r>
            <a:r>
              <a:rPr lang="en-US" b="0" i="0" dirty="0">
                <a:effectLst/>
                <a:latin typeface="Source Serif Pro"/>
              </a:rPr>
              <a:t>.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718A762-152F-F247-AFA0-F5DD70CF882D}"/>
              </a:ext>
            </a:extLst>
          </p:cNvPr>
          <p:cNvSpPr/>
          <p:nvPr/>
        </p:nvSpPr>
        <p:spPr>
          <a:xfrm>
            <a:off x="443752" y="1690688"/>
            <a:ext cx="3482789" cy="646331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>
            <a:spAutoFit/>
          </a:bodyPr>
          <a:lstStyle/>
          <a:p>
            <a:r>
              <a:rPr lang="en-US" b="0" i="0" dirty="0">
                <a:effectLst/>
                <a:latin typeface="Source Serif Pro"/>
              </a:rPr>
              <a:t>Spring pone </a:t>
            </a:r>
            <a:r>
              <a:rPr lang="en-US" b="0" i="0" dirty="0" err="1">
                <a:effectLst/>
                <a:latin typeface="Source Serif Pro"/>
              </a:rPr>
              <a:t>en</a:t>
            </a:r>
            <a:r>
              <a:rPr lang="en-US" b="0" i="0" dirty="0">
                <a:effectLst/>
                <a:latin typeface="Source Serif Pro"/>
              </a:rPr>
              <a:t> primer </a:t>
            </a:r>
            <a:r>
              <a:rPr lang="en-US" b="0" i="0" dirty="0" err="1">
                <a:effectLst/>
                <a:latin typeface="Source Serif Pro"/>
              </a:rPr>
              <a:t>plano</a:t>
            </a:r>
            <a:r>
              <a:rPr lang="en-US" b="0" i="0" dirty="0">
                <a:effectLst/>
                <a:latin typeface="Source Serif Pro"/>
              </a:rPr>
              <a:t> la </a:t>
            </a:r>
            <a:r>
              <a:rPr lang="en-US" b="0" i="0" dirty="0" err="1">
                <a:effectLst/>
                <a:latin typeface="Source Serif Pro"/>
              </a:rPr>
              <a:t>inyecci</a:t>
            </a:r>
            <a:r>
              <a:rPr lang="es-ES" b="0" i="0" dirty="0" err="1">
                <a:effectLst/>
                <a:latin typeface="Source Serif Pro"/>
              </a:rPr>
              <a:t>ón</a:t>
            </a:r>
            <a:r>
              <a:rPr lang="es-ES" b="0" i="0" dirty="0">
                <a:effectLst/>
                <a:latin typeface="Source Serif Pro"/>
              </a:rPr>
              <a:t> de dependencias.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6D2A093-421E-6045-951F-195B4C7127A0}"/>
              </a:ext>
            </a:extLst>
          </p:cNvPr>
          <p:cNvSpPr/>
          <p:nvPr/>
        </p:nvSpPr>
        <p:spPr>
          <a:xfrm>
            <a:off x="443752" y="2693085"/>
            <a:ext cx="3482789" cy="646331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>
            <a:spAutoFit/>
          </a:bodyPr>
          <a:lstStyle/>
          <a:p>
            <a:r>
              <a:rPr lang="es-ES" b="0" i="0" dirty="0">
                <a:effectLst/>
                <a:latin typeface="Source Serif Pro"/>
              </a:rPr>
              <a:t>Con el </a:t>
            </a:r>
            <a:r>
              <a:rPr lang="es-ES" b="0" i="0" dirty="0" err="1">
                <a:effectLst/>
                <a:latin typeface="Source Serif Pro"/>
              </a:rPr>
              <a:t>spring</a:t>
            </a:r>
            <a:r>
              <a:rPr lang="es-ES" b="0" i="0" dirty="0">
                <a:effectLst/>
                <a:latin typeface="Source Serif Pro"/>
              </a:rPr>
              <a:t> </a:t>
            </a:r>
            <a:r>
              <a:rPr lang="es-ES" b="0" i="0" dirty="0" err="1">
                <a:effectLst/>
                <a:latin typeface="Source Serif Pro"/>
              </a:rPr>
              <a:t>container</a:t>
            </a:r>
            <a:r>
              <a:rPr lang="es-ES" b="0" i="0" dirty="0">
                <a:effectLst/>
                <a:latin typeface="Source Serif Pro"/>
              </a:rPr>
              <a:t> marca distancia.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42698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680850-2406-9144-BC84-FE3EFD399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Historia</a:t>
            </a:r>
            <a:r>
              <a:rPr lang="en-US" dirty="0"/>
              <a:t>. JEE </a:t>
            </a:r>
            <a:r>
              <a:rPr lang="en-US" dirty="0" err="1"/>
              <a:t>tiene</a:t>
            </a:r>
            <a:r>
              <a:rPr lang="en-US" dirty="0"/>
              <a:t> </a:t>
            </a:r>
            <a:r>
              <a:rPr lang="en-US" dirty="0" err="1"/>
              <a:t>ya</a:t>
            </a:r>
            <a:r>
              <a:rPr lang="en-US" dirty="0"/>
              <a:t> un </a:t>
            </a:r>
            <a:r>
              <a:rPr lang="en-US" dirty="0" err="1"/>
              <a:t>claro</a:t>
            </a:r>
            <a:r>
              <a:rPr lang="en-US" dirty="0"/>
              <a:t> </a:t>
            </a:r>
            <a:r>
              <a:rPr lang="en-US" dirty="0" err="1"/>
              <a:t>competidor</a:t>
            </a:r>
            <a:r>
              <a:rPr lang="en-US" dirty="0"/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118B36-7C06-9F46-B4C6-8DAAC4192DF1}"/>
              </a:ext>
            </a:extLst>
          </p:cNvPr>
          <p:cNvSpPr txBox="1"/>
          <p:nvPr/>
        </p:nvSpPr>
        <p:spPr>
          <a:xfrm>
            <a:off x="4819368" y="2805953"/>
            <a:ext cx="28225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Spring vs JEE</a:t>
            </a:r>
          </a:p>
        </p:txBody>
      </p:sp>
    </p:spTree>
    <p:extLst>
      <p:ext uri="{BB962C8B-B14F-4D97-AF65-F5344CB8AC3E}">
        <p14:creationId xmlns:p14="http://schemas.microsoft.com/office/powerpoint/2010/main" val="18538481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680850-2406-9144-BC84-FE3EFD399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Historia</a:t>
            </a:r>
            <a:r>
              <a:rPr lang="en-US" dirty="0"/>
              <a:t>. JEE 6. </a:t>
            </a:r>
            <a:r>
              <a:rPr lang="en-US" dirty="0" err="1"/>
              <a:t>Comienza</a:t>
            </a:r>
            <a:r>
              <a:rPr lang="en-US" dirty="0"/>
              <a:t> la Resistencia.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1811522-50F3-D043-B0A3-3722CDBB0B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3612" y="1949824"/>
            <a:ext cx="6503299" cy="465268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F34D592-1FE2-7B47-BCC0-C1864070A42F}"/>
              </a:ext>
            </a:extLst>
          </p:cNvPr>
          <p:cNvSpPr/>
          <p:nvPr/>
        </p:nvSpPr>
        <p:spPr>
          <a:xfrm>
            <a:off x="443752" y="1690688"/>
            <a:ext cx="3482789" cy="3693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/>
              <a:t>JEE 1.6, </a:t>
            </a:r>
            <a:r>
              <a:rPr lang="en-US" dirty="0">
                <a:hlinkClick r:id="rId3"/>
              </a:rPr>
              <a:t>JSR 316</a:t>
            </a:r>
            <a:r>
              <a:rPr lang="en-US" dirty="0"/>
              <a:t>,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5617FF9-44D7-1344-8608-DF3880401E4F}"/>
              </a:ext>
            </a:extLst>
          </p:cNvPr>
          <p:cNvSpPr/>
          <p:nvPr/>
        </p:nvSpPr>
        <p:spPr>
          <a:xfrm>
            <a:off x="443752" y="2340630"/>
            <a:ext cx="3482789" cy="3693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 err="1"/>
              <a:t>Llega</a:t>
            </a:r>
            <a:r>
              <a:rPr lang="en-US" dirty="0"/>
              <a:t> el </a:t>
            </a:r>
            <a:r>
              <a:rPr lang="en-US" dirty="0" err="1"/>
              <a:t>webprofile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DD9B33E-1FA2-FD42-8837-F414EF2286C5}"/>
              </a:ext>
            </a:extLst>
          </p:cNvPr>
          <p:cNvSpPr/>
          <p:nvPr/>
        </p:nvSpPr>
        <p:spPr>
          <a:xfrm>
            <a:off x="443752" y="3016251"/>
            <a:ext cx="3482789" cy="3693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/>
              <a:t>JEE se "Spring-</a:t>
            </a:r>
            <a:r>
              <a:rPr lang="en-US" dirty="0" err="1"/>
              <a:t>nizo</a:t>
            </a:r>
            <a:r>
              <a:rPr lang="en-US" dirty="0"/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39352534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680850-2406-9144-BC84-FE3EFD399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Historia</a:t>
            </a:r>
            <a:r>
              <a:rPr lang="en-US" dirty="0"/>
              <a:t>. JEE 6. Y </a:t>
            </a:r>
            <a:r>
              <a:rPr lang="en-US" dirty="0" err="1"/>
              <a:t>tambi</a:t>
            </a:r>
            <a:r>
              <a:rPr lang="es-ES" dirty="0" err="1"/>
              <a:t>én</a:t>
            </a:r>
            <a:r>
              <a:rPr lang="es-ES" dirty="0"/>
              <a:t> más nombres por aprender.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AA01A6C-41FB-A94E-8F95-92E65DAEF74A}"/>
              </a:ext>
            </a:extLst>
          </p:cNvPr>
          <p:cNvSpPr/>
          <p:nvPr/>
        </p:nvSpPr>
        <p:spPr>
          <a:xfrm>
            <a:off x="838199" y="2294982"/>
            <a:ext cx="1004047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buFont typeface="Arial" panose="020B0604020202020204" pitchFamily="34" charset="0"/>
              <a:buChar char="•"/>
            </a:pPr>
            <a:r>
              <a:rPr lang="en-US" sz="3200" b="0" i="0" dirty="0">
                <a:effectLst/>
                <a:latin typeface="Source Serif Pro"/>
              </a:rPr>
              <a:t>Java EE 6 Full Platform Compatible Implementations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3200" b="0" i="0" dirty="0">
                <a:effectLst/>
                <a:latin typeface="Source Serif Pro"/>
              </a:rPr>
              <a:t>Java EE 6 Web Profile Compatible Implementations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3200" b="0" i="0" dirty="0">
                <a:effectLst/>
                <a:latin typeface="Source Serif Pro"/>
              </a:rPr>
              <a:t>Java EE 6 partial Implementations.</a:t>
            </a:r>
          </a:p>
        </p:txBody>
      </p:sp>
    </p:spTree>
    <p:extLst>
      <p:ext uri="{BB962C8B-B14F-4D97-AF65-F5344CB8AC3E}">
        <p14:creationId xmlns:p14="http://schemas.microsoft.com/office/powerpoint/2010/main" val="4805489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680850-2406-9144-BC84-FE3EFD399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Historia</a:t>
            </a:r>
            <a:r>
              <a:rPr lang="en-US" dirty="0"/>
              <a:t>. JEE 7. Ahi </a:t>
            </a:r>
            <a:r>
              <a:rPr lang="en-US" dirty="0" err="1"/>
              <a:t>vamos</a:t>
            </a:r>
            <a:r>
              <a:rPr lang="en-US" dirty="0"/>
              <a:t>, </a:t>
            </a:r>
            <a:r>
              <a:rPr lang="en-US" dirty="0" err="1"/>
              <a:t>esperense</a:t>
            </a:r>
            <a:r>
              <a:rPr lang="en-US" dirty="0"/>
              <a:t>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F34D592-1FE2-7B47-BCC0-C1864070A42F}"/>
              </a:ext>
            </a:extLst>
          </p:cNvPr>
          <p:cNvSpPr/>
          <p:nvPr/>
        </p:nvSpPr>
        <p:spPr>
          <a:xfrm>
            <a:off x="443752" y="1690688"/>
            <a:ext cx="3482789" cy="3693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/>
              <a:t>JEE 1.7.</a:t>
            </a:r>
            <a:r>
              <a:rPr lang="en-US" dirty="0">
                <a:hlinkClick r:id="rId2"/>
              </a:rPr>
              <a:t> JSR 342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5617FF9-44D7-1344-8608-DF3880401E4F}"/>
              </a:ext>
            </a:extLst>
          </p:cNvPr>
          <p:cNvSpPr/>
          <p:nvPr/>
        </p:nvSpPr>
        <p:spPr>
          <a:xfrm>
            <a:off x="3970991" y="2210269"/>
            <a:ext cx="3482789" cy="3693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/>
              <a:t>Hay que </a:t>
            </a:r>
            <a:r>
              <a:rPr lang="en-US" dirty="0" err="1"/>
              <a:t>ponerse</a:t>
            </a:r>
            <a:r>
              <a:rPr lang="en-US" dirty="0"/>
              <a:t> al </a:t>
            </a:r>
            <a:r>
              <a:rPr lang="en-US" dirty="0" err="1"/>
              <a:t>corriente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B104E95-7738-894A-8941-B578354C681F}"/>
              </a:ext>
            </a:extLst>
          </p:cNvPr>
          <p:cNvSpPr/>
          <p:nvPr/>
        </p:nvSpPr>
        <p:spPr>
          <a:xfrm>
            <a:off x="8368552" y="2646919"/>
            <a:ext cx="3482789" cy="3693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/>
              <a:t>REST y </a:t>
            </a:r>
            <a:r>
              <a:rPr lang="en-US" dirty="0" err="1"/>
              <a:t>Websocket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28A81D6-2246-F945-AD3F-A3E7E28FD4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4050" y="3016251"/>
            <a:ext cx="8343900" cy="374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0344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680850-2406-9144-BC84-FE3EFD399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Historia</a:t>
            </a:r>
            <a:r>
              <a:rPr lang="en-US" dirty="0"/>
              <a:t>. JEE 8. Lo que </a:t>
            </a:r>
            <a:r>
              <a:rPr lang="en-US" dirty="0" err="1"/>
              <a:t>pedian</a:t>
            </a:r>
            <a:r>
              <a:rPr lang="en-US" dirty="0"/>
              <a:t> ¿O no?.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F34D592-1FE2-7B47-BCC0-C1864070A42F}"/>
              </a:ext>
            </a:extLst>
          </p:cNvPr>
          <p:cNvSpPr/>
          <p:nvPr/>
        </p:nvSpPr>
        <p:spPr>
          <a:xfrm>
            <a:off x="443752" y="1690688"/>
            <a:ext cx="3482789" cy="3693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/>
              <a:t>JEE 8.</a:t>
            </a:r>
            <a:r>
              <a:rPr lang="en-US" dirty="0">
                <a:hlinkClick r:id="rId2"/>
              </a:rPr>
              <a:t> </a:t>
            </a:r>
            <a:r>
              <a:rPr lang="en-US" dirty="0">
                <a:hlinkClick r:id="rId3"/>
              </a:rPr>
              <a:t>JSR 366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5617FF9-44D7-1344-8608-DF3880401E4F}"/>
              </a:ext>
            </a:extLst>
          </p:cNvPr>
          <p:cNvSpPr/>
          <p:nvPr/>
        </p:nvSpPr>
        <p:spPr>
          <a:xfrm>
            <a:off x="3970991" y="2210269"/>
            <a:ext cx="3482789" cy="3693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 err="1"/>
              <a:t>Ya</a:t>
            </a:r>
            <a:r>
              <a:rPr lang="en-US" dirty="0"/>
              <a:t> </a:t>
            </a:r>
            <a:r>
              <a:rPr lang="en-US" dirty="0" err="1"/>
              <a:t>deben</a:t>
            </a:r>
            <a:r>
              <a:rPr lang="en-US" dirty="0"/>
              <a:t> </a:t>
            </a:r>
            <a:r>
              <a:rPr lang="en-US" dirty="0" err="1"/>
              <a:t>estar</a:t>
            </a:r>
            <a:r>
              <a:rPr lang="en-US" dirty="0"/>
              <a:t> </a:t>
            </a:r>
            <a:r>
              <a:rPr lang="en-US" dirty="0" err="1"/>
              <a:t>contentos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B104E95-7738-894A-8941-B578354C681F}"/>
              </a:ext>
            </a:extLst>
          </p:cNvPr>
          <p:cNvSpPr/>
          <p:nvPr/>
        </p:nvSpPr>
        <p:spPr>
          <a:xfrm>
            <a:off x="8368552" y="2646919"/>
            <a:ext cx="3482789" cy="3693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 err="1"/>
              <a:t>Json</a:t>
            </a:r>
            <a:r>
              <a:rPr lang="en-US" dirty="0"/>
              <a:t> para </a:t>
            </a:r>
            <a:r>
              <a:rPr lang="en-US" dirty="0" err="1"/>
              <a:t>todos</a:t>
            </a:r>
            <a:r>
              <a:rPr lang="en-US" dirty="0"/>
              <a:t>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BFF9F97-5F61-B347-99E6-D4C91F7B5E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466" y="2646919"/>
            <a:ext cx="8011554" cy="4129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9501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B3AEE4-93BB-B34C-B6AA-084D8A6295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Historia</a:t>
            </a:r>
            <a:r>
              <a:rPr lang="en-US" dirty="0"/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760A56-E461-A64A-B65D-23E387B293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81340"/>
            <a:ext cx="12192000" cy="4249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9280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12A78-4E4B-7C4D-B43A-5C599CCA87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8D36B5-94D2-C441-9910-F2413E10EF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¿</a:t>
            </a:r>
            <a:r>
              <a:rPr lang="en-US" dirty="0" err="1"/>
              <a:t>Observan</a:t>
            </a:r>
            <a:r>
              <a:rPr lang="en-US" dirty="0"/>
              <a:t> </a:t>
            </a:r>
            <a:r>
              <a:rPr lang="en-US" dirty="0" err="1"/>
              <a:t>algo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esa</a:t>
            </a:r>
            <a:r>
              <a:rPr lang="en-US" dirty="0"/>
              <a:t> </a:t>
            </a:r>
            <a:r>
              <a:rPr lang="en-US" dirty="0" err="1"/>
              <a:t>linea</a:t>
            </a:r>
            <a:r>
              <a:rPr lang="en-US" dirty="0"/>
              <a:t> de </a:t>
            </a:r>
            <a:r>
              <a:rPr lang="en-US" dirty="0" err="1"/>
              <a:t>tiempo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0989513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12A78-4E4B-7C4D-B43A-5C599CCA87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8D36B5-94D2-C441-9910-F2413E10EF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¿</a:t>
            </a:r>
            <a:r>
              <a:rPr lang="en-US" dirty="0" err="1"/>
              <a:t>Observan</a:t>
            </a:r>
            <a:r>
              <a:rPr lang="en-US" dirty="0"/>
              <a:t> </a:t>
            </a:r>
            <a:r>
              <a:rPr lang="en-US" dirty="0" err="1"/>
              <a:t>algo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esa</a:t>
            </a:r>
            <a:r>
              <a:rPr lang="en-US" dirty="0"/>
              <a:t> </a:t>
            </a:r>
            <a:r>
              <a:rPr lang="en-US" dirty="0" err="1"/>
              <a:t>linea</a:t>
            </a:r>
            <a:r>
              <a:rPr lang="en-US" dirty="0"/>
              <a:t> de </a:t>
            </a:r>
            <a:r>
              <a:rPr lang="en-US" dirty="0" err="1"/>
              <a:t>tiempo</a:t>
            </a:r>
            <a:r>
              <a:rPr lang="en-US" dirty="0"/>
              <a:t>?</a:t>
            </a:r>
          </a:p>
          <a:p>
            <a:endParaRPr lang="en-US" dirty="0"/>
          </a:p>
          <a:p>
            <a:pPr marL="0" indent="0" algn="ctr">
              <a:buNone/>
            </a:pPr>
            <a:r>
              <a:rPr lang="en-US" dirty="0"/>
              <a:t>3 </a:t>
            </a:r>
            <a:r>
              <a:rPr lang="en-US" dirty="0" err="1"/>
              <a:t>años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promedio</a:t>
            </a:r>
            <a:r>
              <a:rPr lang="en-US" dirty="0"/>
              <a:t> para </a:t>
            </a:r>
            <a:r>
              <a:rPr lang="en-US" dirty="0" err="1"/>
              <a:t>subir</a:t>
            </a:r>
            <a:r>
              <a:rPr lang="en-US" dirty="0"/>
              <a:t> de </a:t>
            </a:r>
            <a:r>
              <a:rPr lang="en-US" dirty="0" err="1"/>
              <a:t>versi</a:t>
            </a:r>
            <a:r>
              <a:rPr lang="es-ES" dirty="0" err="1"/>
              <a:t>ón</a:t>
            </a:r>
            <a:r>
              <a:rPr lang="es-ES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79609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86A73C3-5335-5749-95C6-B2A1EFA7E7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040" y="524933"/>
            <a:ext cx="11836960" cy="448310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921E320-F007-F041-AC38-68160564BF51}"/>
              </a:ext>
            </a:extLst>
          </p:cNvPr>
          <p:cNvSpPr/>
          <p:nvPr/>
        </p:nvSpPr>
        <p:spPr>
          <a:xfrm>
            <a:off x="355039" y="5933702"/>
            <a:ext cx="911069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www.quora.com</a:t>
            </a:r>
            <a:r>
              <a:rPr lang="en-US" dirty="0"/>
              <a:t>/What-is-the-history-of-The-Spring-Framework</a:t>
            </a:r>
          </a:p>
        </p:txBody>
      </p:sp>
    </p:spTree>
    <p:extLst>
      <p:ext uri="{BB962C8B-B14F-4D97-AF65-F5344CB8AC3E}">
        <p14:creationId xmlns:p14="http://schemas.microsoft.com/office/powerpoint/2010/main" val="37126193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7314B-B1C4-2D40-8BF9-EE6E62939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</a:t>
            </a:r>
            <a:r>
              <a:rPr lang="es-ES" dirty="0" err="1"/>
              <a:t>ámbulo</a:t>
            </a:r>
            <a:r>
              <a:rPr lang="es-ES" dirty="0"/>
              <a:t>.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ACB0D0-55B3-954B-94BC-B20788D860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¿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qu</a:t>
            </a:r>
            <a:r>
              <a:rPr lang="es-ES" dirty="0"/>
              <a:t>é hacemos lo que hacemos?</a:t>
            </a:r>
          </a:p>
          <a:p>
            <a:pPr lvl="1"/>
            <a:r>
              <a:rPr lang="es-ES" dirty="0"/>
              <a:t>Crecimiento personal</a:t>
            </a:r>
          </a:p>
          <a:p>
            <a:pPr lvl="2"/>
            <a:r>
              <a:rPr lang="es-ES" dirty="0"/>
              <a:t>Soy un profesional</a:t>
            </a:r>
          </a:p>
          <a:p>
            <a:pPr lvl="2"/>
            <a:r>
              <a:rPr lang="es-ES" dirty="0"/>
              <a:t>Honrar mi formación (alma mater, origen, maestros, </a:t>
            </a:r>
            <a:r>
              <a:rPr lang="es-ES" dirty="0" err="1"/>
              <a:t>etc</a:t>
            </a:r>
            <a:r>
              <a:rPr lang="es-ES" dirty="0"/>
              <a:t>)</a:t>
            </a:r>
          </a:p>
          <a:p>
            <a:pPr lvl="2"/>
            <a:r>
              <a:rPr lang="es-ES" dirty="0"/>
              <a:t>Honrar a mi empresa/equipo</a:t>
            </a:r>
          </a:p>
          <a:p>
            <a:pPr lvl="2"/>
            <a:r>
              <a:rPr lang="es-ES" dirty="0"/>
              <a:t>Demostrar que soy un chingón </a:t>
            </a:r>
          </a:p>
          <a:p>
            <a:pPr lvl="1"/>
            <a:r>
              <a:rPr lang="es-ES" dirty="0"/>
              <a:t>Darle valor a mi cliente</a:t>
            </a:r>
          </a:p>
          <a:p>
            <a:pPr lvl="2"/>
            <a:r>
              <a:rPr lang="es-ES" dirty="0"/>
              <a:t>Llegar a producción</a:t>
            </a:r>
          </a:p>
          <a:p>
            <a:pPr lvl="3"/>
            <a:r>
              <a:rPr lang="es-ES" dirty="0"/>
              <a:t>Con valor</a:t>
            </a:r>
          </a:p>
          <a:p>
            <a:pPr lvl="3"/>
            <a:r>
              <a:rPr lang="es-ES" dirty="0"/>
              <a:t>Rápido </a:t>
            </a:r>
          </a:p>
          <a:p>
            <a:pPr lvl="3"/>
            <a:r>
              <a:rPr lang="es-ES" dirty="0"/>
              <a:t>Bien documentado</a:t>
            </a:r>
          </a:p>
          <a:p>
            <a:pPr lvl="3"/>
            <a:r>
              <a:rPr lang="es-ES" dirty="0"/>
              <a:t>Sana relación</a:t>
            </a:r>
          </a:p>
          <a:p>
            <a:pPr lvl="1"/>
            <a:r>
              <a:rPr lang="es-ES" dirty="0"/>
              <a:t>Construir software de calidad</a:t>
            </a:r>
          </a:p>
          <a:p>
            <a:pPr lvl="2"/>
            <a:r>
              <a:rPr lang="es-ES" dirty="0"/>
              <a:t>Legible por humanos</a:t>
            </a:r>
          </a:p>
          <a:p>
            <a:pPr lvl="2"/>
            <a:r>
              <a:rPr lang="es-ES" dirty="0"/>
              <a:t>Eficiente</a:t>
            </a:r>
          </a:p>
          <a:p>
            <a:pPr lvl="2"/>
            <a:r>
              <a:rPr lang="es-ES" dirty="0" err="1"/>
              <a:t>Mantenible</a:t>
            </a:r>
            <a:endParaRPr lang="es-ES" dirty="0"/>
          </a:p>
          <a:p>
            <a:pPr lvl="2"/>
            <a:r>
              <a:rPr lang="es-ES" dirty="0"/>
              <a:t>Buenas bases para crecer</a:t>
            </a:r>
          </a:p>
          <a:p>
            <a:pPr lvl="2"/>
            <a:r>
              <a:rPr lang="es-ES" dirty="0"/>
              <a:t>Componentes intercambiables, lo mío es desacoplar.</a:t>
            </a:r>
          </a:p>
          <a:p>
            <a:pPr lvl="2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348165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6FFF3-3FDF-6940-9F43-AE76C0C3D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Historia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0650D4-FBF8-4843-AC6F-2A3F0EA255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Muy</a:t>
            </a:r>
            <a:r>
              <a:rPr lang="en-US" dirty="0"/>
              <a:t> bonito, </a:t>
            </a:r>
            <a:r>
              <a:rPr lang="en-US" dirty="0" err="1"/>
              <a:t>muy</a:t>
            </a:r>
            <a:r>
              <a:rPr lang="en-US" dirty="0"/>
              <a:t> bonito, </a:t>
            </a:r>
            <a:r>
              <a:rPr lang="en-US" dirty="0" err="1"/>
              <a:t>pero,con</a:t>
            </a:r>
            <a:r>
              <a:rPr lang="en-US" dirty="0"/>
              <a:t> </a:t>
            </a:r>
            <a:r>
              <a:rPr lang="en-US" dirty="0" err="1"/>
              <a:t>otras</a:t>
            </a:r>
            <a:r>
              <a:rPr lang="en-US" dirty="0"/>
              <a:t> </a:t>
            </a:r>
            <a:r>
              <a:rPr lang="en-US" dirty="0" err="1"/>
              <a:t>herramientas</a:t>
            </a:r>
            <a:r>
              <a:rPr lang="en-US" dirty="0"/>
              <a:t> se </a:t>
            </a:r>
            <a:r>
              <a:rPr lang="en-US" dirty="0" err="1"/>
              <a:t>puede</a:t>
            </a:r>
            <a:r>
              <a:rPr lang="en-US" dirty="0"/>
              <a:t> </a:t>
            </a:r>
            <a:r>
              <a:rPr lang="en-US" dirty="0" err="1"/>
              <a:t>hacer</a:t>
            </a:r>
            <a:r>
              <a:rPr lang="en-US" dirty="0"/>
              <a:t> m</a:t>
            </a:r>
            <a:r>
              <a:rPr lang="es-ES" dirty="0" err="1"/>
              <a:t>ás</a:t>
            </a:r>
            <a:r>
              <a:rPr lang="es-ES" dirty="0"/>
              <a:t> rápido, Ya no se diga en otros lenguajes.</a:t>
            </a:r>
          </a:p>
          <a:p>
            <a:r>
              <a:rPr lang="es-ES" dirty="0"/>
              <a:t>Aunado a eso, el ambiente estaba ya invadido por el movimiento ágil.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58F4BA-5D15-4445-9D7F-9D3849018B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9750" y="3852863"/>
            <a:ext cx="3492500" cy="232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2284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22E1958-FAFC-B343-AB2B-E28C209167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7776" y="2145552"/>
            <a:ext cx="5350593" cy="362323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9D0F49C-22AB-D248-B5DE-370709A948BE}"/>
              </a:ext>
            </a:extLst>
          </p:cNvPr>
          <p:cNvSpPr txBox="1"/>
          <p:nvPr/>
        </p:nvSpPr>
        <p:spPr>
          <a:xfrm>
            <a:off x="2249159" y="5838931"/>
            <a:ext cx="78497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err="1"/>
              <a:t>Alguien</a:t>
            </a:r>
            <a:r>
              <a:rPr lang="en-US" sz="4400" dirty="0"/>
              <a:t> </a:t>
            </a:r>
            <a:r>
              <a:rPr lang="en-US" sz="4400" dirty="0" err="1"/>
              <a:t>piense</a:t>
            </a:r>
            <a:r>
              <a:rPr lang="en-US" sz="4400" dirty="0"/>
              <a:t> </a:t>
            </a:r>
            <a:r>
              <a:rPr lang="en-US" sz="4400" dirty="0" err="1"/>
              <a:t>en</a:t>
            </a:r>
            <a:r>
              <a:rPr lang="en-US" sz="4400" dirty="0"/>
              <a:t> </a:t>
            </a:r>
            <a:r>
              <a:rPr lang="en-US" sz="4400" dirty="0" err="1"/>
              <a:t>los</a:t>
            </a:r>
            <a:r>
              <a:rPr lang="en-US" sz="4400" dirty="0"/>
              <a:t> java </a:t>
            </a:r>
            <a:r>
              <a:rPr lang="en-US" sz="4400" dirty="0" err="1"/>
              <a:t>Devs</a:t>
            </a:r>
            <a:r>
              <a:rPr lang="en-US" sz="4400" dirty="0"/>
              <a:t>!!!</a:t>
            </a:r>
          </a:p>
        </p:txBody>
      </p:sp>
    </p:spTree>
    <p:extLst>
      <p:ext uri="{BB962C8B-B14F-4D97-AF65-F5344CB8AC3E}">
        <p14:creationId xmlns:p14="http://schemas.microsoft.com/office/powerpoint/2010/main" val="3863998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4F592C4-D4D2-2842-B7D1-EDE191F3CA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534" y="751416"/>
            <a:ext cx="11942549" cy="5022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7452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E4E40-3D45-7A48-B5E1-9E51AA8AE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Historia</a:t>
            </a:r>
            <a:r>
              <a:rPr lang="en-US" dirty="0"/>
              <a:t>. </a:t>
            </a:r>
            <a:r>
              <a:rPr lang="en-US" dirty="0" err="1"/>
              <a:t>Coyuntura</a:t>
            </a:r>
            <a:r>
              <a:rPr lang="en-US" dirty="0"/>
              <a:t>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7540DE-B9BE-8F41-A3CA-A1CAECF122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Microservicios</a:t>
            </a:r>
            <a:endParaRPr lang="en-US" dirty="0"/>
          </a:p>
          <a:p>
            <a:r>
              <a:rPr lang="en-US" dirty="0" err="1"/>
              <a:t>Contenedores</a:t>
            </a:r>
            <a:endParaRPr lang="en-US" dirty="0"/>
          </a:p>
          <a:p>
            <a:r>
              <a:rPr lang="en-US" dirty="0" err="1"/>
              <a:t>JavaEE</a:t>
            </a:r>
            <a:r>
              <a:rPr lang="en-US" dirty="0"/>
              <a:t> Guardians</a:t>
            </a:r>
          </a:p>
        </p:txBody>
      </p:sp>
    </p:spTree>
    <p:extLst>
      <p:ext uri="{BB962C8B-B14F-4D97-AF65-F5344CB8AC3E}">
        <p14:creationId xmlns:p14="http://schemas.microsoft.com/office/powerpoint/2010/main" val="10148266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7314B-B1C4-2D40-8BF9-EE6E62939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Microprofile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8BC03B-905E-E549-81B8-255A4654FE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7597" y="1949698"/>
            <a:ext cx="7296805" cy="221590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3C7DC69-095F-9740-A310-2D9EFD201C8C}"/>
              </a:ext>
            </a:extLst>
          </p:cNvPr>
          <p:cNvSpPr/>
          <p:nvPr/>
        </p:nvSpPr>
        <p:spPr>
          <a:xfrm>
            <a:off x="4952897" y="4424609"/>
            <a:ext cx="22862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microprofile.io</a:t>
            </a:r>
            <a:r>
              <a:rPr lang="en-US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9179386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3FDDE9-F406-C24C-AF3F-95DE1E9ED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Microprofile</a:t>
            </a:r>
            <a:r>
              <a:rPr lang="en-US" dirty="0"/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DD69BD-4098-2847-8B83-A9A202BFC7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" y="2008468"/>
            <a:ext cx="11239500" cy="359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2235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3FDDE9-F406-C24C-AF3F-95DE1E9ED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Microprofile</a:t>
            </a:r>
            <a:r>
              <a:rPr lang="en-US" dirty="0"/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53F1BC-CF23-DC4D-B193-B44E4C9F75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0683" y="2408087"/>
            <a:ext cx="12312527" cy="2621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0483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9B08D7-C257-804C-BECB-B611D8A91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Microprofile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31D3D9-1CA9-6B49-8205-AE4B09A9C5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25015"/>
            <a:ext cx="12192000" cy="30329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25BC63C-655A-A241-933A-CF3E0E301B36}"/>
              </a:ext>
            </a:extLst>
          </p:cNvPr>
          <p:cNvSpPr txBox="1"/>
          <p:nvPr/>
        </p:nvSpPr>
        <p:spPr>
          <a:xfrm>
            <a:off x="403412" y="1788459"/>
            <a:ext cx="778270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¿Qui</a:t>
            </a:r>
            <a:r>
              <a:rPr lang="es-ES" sz="5400" dirty="0"/>
              <a:t>é</a:t>
            </a:r>
            <a:r>
              <a:rPr lang="en-US" sz="5400" dirty="0" err="1"/>
              <a:t>nes</a:t>
            </a:r>
            <a:r>
              <a:rPr lang="en-US" sz="5400" dirty="0"/>
              <a:t> </a:t>
            </a:r>
            <a:r>
              <a:rPr lang="en-US" sz="5400" dirty="0" err="1"/>
              <a:t>forman</a:t>
            </a:r>
            <a:r>
              <a:rPr lang="en-US" sz="5400" dirty="0"/>
              <a:t> ese </a:t>
            </a:r>
            <a:r>
              <a:rPr lang="en-US" sz="5400" dirty="0" err="1"/>
              <a:t>foro</a:t>
            </a:r>
            <a:r>
              <a:rPr lang="en-US" sz="54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8466246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4B23EF-6C30-0C42-98EC-61012D08C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Microprofile</a:t>
            </a:r>
            <a:r>
              <a:rPr lang="en-US" dirty="0"/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F08799-3E7D-3048-B3F4-A1BF1197CC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3067" y="1273796"/>
            <a:ext cx="9685866" cy="5114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7300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7314B-B1C4-2D40-8BF9-EE6E62939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Microprofile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C37481D-F529-C747-8FB8-C3A224F97DCE}"/>
              </a:ext>
            </a:extLst>
          </p:cNvPr>
          <p:cNvSpPr/>
          <p:nvPr/>
        </p:nvSpPr>
        <p:spPr>
          <a:xfrm>
            <a:off x="601133" y="6173002"/>
            <a:ext cx="94911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microprofile.io</a:t>
            </a:r>
            <a:r>
              <a:rPr lang="en-US" dirty="0"/>
              <a:t>/blog/2017/08/eclipse-microprofile-1.1-available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79B58C-7351-E64D-8327-7304C5BDE6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9450" y="2159000"/>
            <a:ext cx="82931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9530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88FB8C-3CAE-AF4A-AFA2-1E5E34ADD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Historia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C65B30-94A0-9F46-B257-15738B4E3D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9300" y="1426135"/>
            <a:ext cx="8153400" cy="4597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1DEE2A5-9387-624D-949B-D2E2914FB4F2}"/>
              </a:ext>
            </a:extLst>
          </p:cNvPr>
          <p:cNvSpPr txBox="1"/>
          <p:nvPr/>
        </p:nvSpPr>
        <p:spPr>
          <a:xfrm>
            <a:off x="0" y="6211669"/>
            <a:ext cx="49712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Los </a:t>
            </a:r>
            <a:r>
              <a:rPr lang="en-US" dirty="0" err="1"/>
              <a:t>Polinesios</a:t>
            </a:r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=HDn_af52NaE</a:t>
            </a:r>
          </a:p>
        </p:txBody>
      </p:sp>
    </p:spTree>
    <p:extLst>
      <p:ext uri="{BB962C8B-B14F-4D97-AF65-F5344CB8AC3E}">
        <p14:creationId xmlns:p14="http://schemas.microsoft.com/office/powerpoint/2010/main" val="73456060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7314B-B1C4-2D40-8BF9-EE6E62939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Microprofile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C37481D-F529-C747-8FB8-C3A224F97DCE}"/>
              </a:ext>
            </a:extLst>
          </p:cNvPr>
          <p:cNvSpPr/>
          <p:nvPr/>
        </p:nvSpPr>
        <p:spPr>
          <a:xfrm>
            <a:off x="601133" y="6173002"/>
            <a:ext cx="94911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microprofile.io</a:t>
            </a:r>
            <a:r>
              <a:rPr lang="en-US" dirty="0"/>
              <a:t>/blog/2017/10/eclipse-microprofile-1.2-available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EBC143-E58F-6149-8A57-57AC462749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1000" y="1397000"/>
            <a:ext cx="6350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34578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7314B-B1C4-2D40-8BF9-EE6E62939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Microprofile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A92035F-6E82-DA43-BBCC-3D29157F4C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3333" y="1475282"/>
            <a:ext cx="8568267" cy="469772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C37481D-F529-C747-8FB8-C3A224F97DCE}"/>
              </a:ext>
            </a:extLst>
          </p:cNvPr>
          <p:cNvSpPr/>
          <p:nvPr/>
        </p:nvSpPr>
        <p:spPr>
          <a:xfrm>
            <a:off x="601133" y="6173002"/>
            <a:ext cx="94911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microprofile.io</a:t>
            </a:r>
            <a:r>
              <a:rPr lang="en-US" dirty="0"/>
              <a:t>/blog/2018/01/eclipse-microprofile-1.3-available</a:t>
            </a:r>
          </a:p>
        </p:txBody>
      </p:sp>
    </p:spTree>
    <p:extLst>
      <p:ext uri="{BB962C8B-B14F-4D97-AF65-F5344CB8AC3E}">
        <p14:creationId xmlns:p14="http://schemas.microsoft.com/office/powerpoint/2010/main" val="276592879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7314B-B1C4-2D40-8BF9-EE6E62939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Microprofile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C37481D-F529-C747-8FB8-C3A224F97DCE}"/>
              </a:ext>
            </a:extLst>
          </p:cNvPr>
          <p:cNvSpPr/>
          <p:nvPr/>
        </p:nvSpPr>
        <p:spPr>
          <a:xfrm>
            <a:off x="601133" y="6173002"/>
            <a:ext cx="94911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https://www.infoq.com/news/2018/08/microprofile-1.4-and-2.0</a:t>
            </a:r>
          </a:p>
        </p:txBody>
      </p:sp>
      <p:pic>
        <p:nvPicPr>
          <p:cNvPr id="6" name="Picture 2" descr="Resultado de imagen para microprofile 2.0">
            <a:extLst>
              <a:ext uri="{FF2B5EF4-FFF2-40B4-BE49-F238E27FC236}">
                <a16:creationId xmlns:a16="http://schemas.microsoft.com/office/drawing/2014/main" id="{775AEF8F-801C-40EE-B8F9-31ECF2F85B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0328" y="1371600"/>
            <a:ext cx="7498612" cy="4284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994179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7314B-B1C4-2D40-8BF9-EE6E62939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Microprofile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79EFAE-D6B0-A84F-B448-0E1A990DC0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37840"/>
            <a:ext cx="107950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75644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7314B-B1C4-2D40-8BF9-EE6E62939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Ejemplos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2F29754-F718-B846-BDD1-54F61914D0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109" y="3791466"/>
            <a:ext cx="4787900" cy="18542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315E581-D1A3-BD45-8B70-A3DC64E6C2E7}"/>
              </a:ext>
            </a:extLst>
          </p:cNvPr>
          <p:cNvSpPr/>
          <p:nvPr/>
        </p:nvSpPr>
        <p:spPr>
          <a:xfrm>
            <a:off x="1332191" y="6201456"/>
            <a:ext cx="25510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www.payara.fish</a:t>
            </a:r>
            <a:r>
              <a:rPr lang="en-US" dirty="0"/>
              <a:t>/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F8ADEBE-48B5-F842-A427-5D9278B380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5485" y="3652761"/>
            <a:ext cx="5107690" cy="199290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B2C32E8-5DFC-2949-A70B-6A360C28AB6A}"/>
              </a:ext>
            </a:extLst>
          </p:cNvPr>
          <p:cNvSpPr/>
          <p:nvPr/>
        </p:nvSpPr>
        <p:spPr>
          <a:xfrm>
            <a:off x="6521450" y="6062751"/>
            <a:ext cx="53942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developer.ibm.com</a:t>
            </a:r>
            <a:r>
              <a:rPr lang="en-US" dirty="0"/>
              <a:t>/</a:t>
            </a:r>
            <a:r>
              <a:rPr lang="en-US" dirty="0" err="1"/>
              <a:t>wasdev</a:t>
            </a:r>
            <a:r>
              <a:rPr lang="en-US" dirty="0"/>
              <a:t>/</a:t>
            </a:r>
            <a:r>
              <a:rPr lang="en-US" dirty="0" err="1"/>
              <a:t>websphere</a:t>
            </a:r>
            <a:r>
              <a:rPr lang="en-US" dirty="0"/>
              <a:t>-liberty/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5D5C025-6E73-8040-8104-F6C616E35E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1808" y="1449708"/>
            <a:ext cx="5268383" cy="1706103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F85D62F7-33B5-564A-BCA3-FF089651D525}"/>
              </a:ext>
            </a:extLst>
          </p:cNvPr>
          <p:cNvSpPr/>
          <p:nvPr/>
        </p:nvSpPr>
        <p:spPr>
          <a:xfrm>
            <a:off x="4869414" y="3244334"/>
            <a:ext cx="24531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wildfly-swarm.io</a:t>
            </a:r>
            <a:r>
              <a:rPr lang="en-US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79543725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85051-D8A1-3D42-B536-8F409CC539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Ejemplos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6AD11B6-FD60-1B4B-9F31-CC2AD99EF0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4233582"/>
              </p:ext>
            </p:extLst>
          </p:nvPr>
        </p:nvGraphicFramePr>
        <p:xfrm>
          <a:off x="215153" y="1869141"/>
          <a:ext cx="11577915" cy="41863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15583">
                  <a:extLst>
                    <a:ext uri="{9D8B030D-6E8A-4147-A177-3AD203B41FA5}">
                      <a16:colId xmlns:a16="http://schemas.microsoft.com/office/drawing/2014/main" val="200706683"/>
                    </a:ext>
                  </a:extLst>
                </a:gridCol>
                <a:gridCol w="2315583">
                  <a:extLst>
                    <a:ext uri="{9D8B030D-6E8A-4147-A177-3AD203B41FA5}">
                      <a16:colId xmlns:a16="http://schemas.microsoft.com/office/drawing/2014/main" val="3605723221"/>
                    </a:ext>
                  </a:extLst>
                </a:gridCol>
                <a:gridCol w="2315583">
                  <a:extLst>
                    <a:ext uri="{9D8B030D-6E8A-4147-A177-3AD203B41FA5}">
                      <a16:colId xmlns:a16="http://schemas.microsoft.com/office/drawing/2014/main" val="1967290418"/>
                    </a:ext>
                  </a:extLst>
                </a:gridCol>
                <a:gridCol w="2315583">
                  <a:extLst>
                    <a:ext uri="{9D8B030D-6E8A-4147-A177-3AD203B41FA5}">
                      <a16:colId xmlns:a16="http://schemas.microsoft.com/office/drawing/2014/main" val="1054670319"/>
                    </a:ext>
                  </a:extLst>
                </a:gridCol>
                <a:gridCol w="2315583">
                  <a:extLst>
                    <a:ext uri="{9D8B030D-6E8A-4147-A177-3AD203B41FA5}">
                      <a16:colId xmlns:a16="http://schemas.microsoft.com/office/drawing/2014/main" val="3847531015"/>
                    </a:ext>
                  </a:extLst>
                </a:gridCol>
              </a:tblGrid>
              <a:tr h="1356677">
                <a:tc>
                  <a:txBody>
                    <a:bodyPr/>
                    <a:lstStyle/>
                    <a:p>
                      <a:r>
                        <a:rPr lang="en-US" sz="3200" dirty="0" err="1"/>
                        <a:t>Proveedor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 err="1"/>
                        <a:t>Mvn</a:t>
                      </a:r>
                      <a:r>
                        <a:rPr lang="en-US" sz="3200" dirty="0"/>
                        <a:t> plugin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Start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Stop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 err="1"/>
                        <a:t>Generador</a:t>
                      </a:r>
                      <a:endParaRPr 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0706959"/>
                  </a:ext>
                </a:extLst>
              </a:tr>
              <a:tr h="736482">
                <a:tc>
                  <a:txBody>
                    <a:bodyPr/>
                    <a:lstStyle/>
                    <a:p>
                      <a:r>
                        <a:rPr lang="en-US" sz="3200" dirty="0" err="1"/>
                        <a:t>Payara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S</a:t>
                      </a:r>
                      <a:r>
                        <a:rPr lang="es-ES" sz="3200" dirty="0"/>
                        <a:t>í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S</a:t>
                      </a:r>
                      <a:r>
                        <a:rPr lang="es-ES" sz="3200" dirty="0"/>
                        <a:t>í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S</a:t>
                      </a:r>
                      <a:r>
                        <a:rPr lang="es-ES" sz="3200" dirty="0"/>
                        <a:t>í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6173373"/>
                  </a:ext>
                </a:extLst>
              </a:tr>
              <a:tr h="1356677">
                <a:tc>
                  <a:txBody>
                    <a:bodyPr/>
                    <a:lstStyle/>
                    <a:p>
                      <a:r>
                        <a:rPr lang="en-US" sz="3200" dirty="0" err="1"/>
                        <a:t>wildfly</a:t>
                      </a:r>
                      <a:r>
                        <a:rPr lang="en-US" sz="3200" dirty="0"/>
                        <a:t>-swarm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S</a:t>
                      </a:r>
                      <a:r>
                        <a:rPr lang="es-ES" sz="3200" dirty="0"/>
                        <a:t>í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S</a:t>
                      </a:r>
                      <a:r>
                        <a:rPr lang="es-ES" sz="3200" dirty="0"/>
                        <a:t>í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Mas o </a:t>
                      </a:r>
                      <a:r>
                        <a:rPr lang="en-US" sz="3200" dirty="0" err="1"/>
                        <a:t>menos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S</a:t>
                      </a:r>
                      <a:r>
                        <a:rPr lang="es-ES" sz="3200" dirty="0"/>
                        <a:t>í</a:t>
                      </a:r>
                      <a:endParaRPr 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0277700"/>
                  </a:ext>
                </a:extLst>
              </a:tr>
              <a:tr h="736482">
                <a:tc>
                  <a:txBody>
                    <a:bodyPr/>
                    <a:lstStyle/>
                    <a:p>
                      <a:r>
                        <a:rPr lang="en-US" sz="3200" dirty="0"/>
                        <a:t>Liberty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S</a:t>
                      </a:r>
                      <a:r>
                        <a:rPr lang="es-ES" sz="3200" dirty="0"/>
                        <a:t>í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S</a:t>
                      </a:r>
                      <a:r>
                        <a:rPr lang="es-ES" sz="3200" dirty="0"/>
                        <a:t>í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S</a:t>
                      </a:r>
                      <a:r>
                        <a:rPr lang="es-ES" sz="3200" dirty="0"/>
                        <a:t>í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85067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8768275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B606BC-4B36-4E35-97A4-46C818019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Microservicios y java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7255C2-7FBF-4687-9276-E33DEDC387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¿Solo se puede con </a:t>
            </a:r>
            <a:r>
              <a:rPr lang="es-MX" dirty="0" err="1"/>
              <a:t>microprofile</a:t>
            </a:r>
            <a:r>
              <a:rPr lang="es-MX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0012280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D77474-2230-4737-9834-E94A30EA69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/>
              <a:t>Microframeworks</a:t>
            </a:r>
            <a:endParaRPr lang="es-MX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793072-4DE3-4E6E-A73E-BC98EBA055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70852398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6EB37-2798-467F-9064-164169241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Springboot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E2C01C-F925-4B8E-8364-834679E099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7349596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ACDA97-BE47-D447-AD0B-3F4EC0E8A0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Reflexi</a:t>
            </a:r>
            <a:r>
              <a:rPr lang="es-ES" dirty="0" err="1"/>
              <a:t>ón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97EB8C-39E8-0649-8446-F3CD867351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7234" y="1403985"/>
            <a:ext cx="3856566" cy="4772978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30DFE72-F4EC-FC40-9CED-00486A70B97C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¿Por qu</a:t>
            </a:r>
            <a:r>
              <a:rPr lang="es-ES"/>
              <a:t>é hacemos lo que hacemos?</a:t>
            </a:r>
          </a:p>
          <a:p>
            <a:pPr lvl="1"/>
            <a:r>
              <a:rPr lang="es-ES"/>
              <a:t>Crecimiento personal</a:t>
            </a:r>
          </a:p>
          <a:p>
            <a:pPr lvl="2"/>
            <a:r>
              <a:rPr lang="es-ES"/>
              <a:t>Soy un profesional</a:t>
            </a:r>
          </a:p>
          <a:p>
            <a:pPr lvl="2"/>
            <a:r>
              <a:rPr lang="es-ES"/>
              <a:t>Honrar mi formación (alma mater, origen, maestros, etc)</a:t>
            </a:r>
          </a:p>
          <a:p>
            <a:pPr lvl="2"/>
            <a:r>
              <a:rPr lang="es-ES"/>
              <a:t>Honrar a mi empresa/equipo</a:t>
            </a:r>
          </a:p>
          <a:p>
            <a:pPr lvl="2"/>
            <a:r>
              <a:rPr lang="es-ES"/>
              <a:t>Demostrar que soy un chingón </a:t>
            </a:r>
          </a:p>
          <a:p>
            <a:pPr lvl="1"/>
            <a:r>
              <a:rPr lang="es-ES"/>
              <a:t>Darle valor a mi cliente</a:t>
            </a:r>
          </a:p>
          <a:p>
            <a:pPr lvl="2"/>
            <a:r>
              <a:rPr lang="es-ES"/>
              <a:t>Llegar a producción</a:t>
            </a:r>
          </a:p>
          <a:p>
            <a:pPr lvl="3"/>
            <a:r>
              <a:rPr lang="es-ES"/>
              <a:t>Con valor</a:t>
            </a:r>
          </a:p>
          <a:p>
            <a:pPr lvl="3"/>
            <a:r>
              <a:rPr lang="es-ES"/>
              <a:t>Rápido </a:t>
            </a:r>
          </a:p>
          <a:p>
            <a:pPr lvl="3"/>
            <a:r>
              <a:rPr lang="es-ES"/>
              <a:t>Bien documentado</a:t>
            </a:r>
          </a:p>
          <a:p>
            <a:pPr lvl="3"/>
            <a:r>
              <a:rPr lang="es-ES"/>
              <a:t>Sana relación</a:t>
            </a:r>
          </a:p>
          <a:p>
            <a:pPr lvl="1"/>
            <a:r>
              <a:rPr lang="es-ES"/>
              <a:t>Construir software de calidad</a:t>
            </a:r>
          </a:p>
          <a:p>
            <a:pPr lvl="2"/>
            <a:r>
              <a:rPr lang="es-ES"/>
              <a:t>Legible por humanos</a:t>
            </a:r>
          </a:p>
          <a:p>
            <a:pPr lvl="2"/>
            <a:r>
              <a:rPr lang="es-ES"/>
              <a:t>Eficiente</a:t>
            </a:r>
          </a:p>
          <a:p>
            <a:pPr lvl="2"/>
            <a:r>
              <a:rPr lang="es-ES"/>
              <a:t>Mantenible</a:t>
            </a:r>
          </a:p>
          <a:p>
            <a:pPr lvl="2"/>
            <a:r>
              <a:rPr lang="es-ES"/>
              <a:t>Buenas bases para crecer</a:t>
            </a:r>
          </a:p>
          <a:p>
            <a:pPr lvl="2"/>
            <a:r>
              <a:rPr lang="es-ES"/>
              <a:t>Componentes intercambiables, lo mío es desacoplar.</a:t>
            </a:r>
          </a:p>
          <a:p>
            <a:pPr lvl="2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6425009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6CCA4D-D46C-5C4F-B95C-51B52A7C90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Historia</a:t>
            </a:r>
            <a:r>
              <a:rPr lang="en-US" dirty="0"/>
              <a:t>. Java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87A87A-E957-244F-9C04-B6B9ACF289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Java</a:t>
            </a:r>
          </a:p>
          <a:p>
            <a:pPr lvl="1"/>
            <a:r>
              <a:rPr lang="en-US" dirty="0" err="1"/>
              <a:t>Lenguaje</a:t>
            </a:r>
            <a:r>
              <a:rPr lang="en-US" dirty="0"/>
              <a:t>  (</a:t>
            </a:r>
            <a:r>
              <a:rPr lang="en-US" dirty="0" err="1"/>
              <a:t>Versi</a:t>
            </a:r>
            <a:r>
              <a:rPr lang="es-ES" dirty="0" err="1"/>
              <a:t>ón</a:t>
            </a:r>
            <a:r>
              <a:rPr lang="es-ES" dirty="0"/>
              <a:t> 11</a:t>
            </a:r>
            <a:r>
              <a:rPr lang="en-US" dirty="0"/>
              <a:t>)</a:t>
            </a:r>
          </a:p>
          <a:p>
            <a:pPr lvl="1"/>
            <a:r>
              <a:rPr lang="en-US" dirty="0" err="1"/>
              <a:t>Plataforma</a:t>
            </a:r>
            <a:r>
              <a:rPr lang="en-US" dirty="0"/>
              <a:t> (JVM)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62E5B1-5700-B84A-A9B2-D53C9E9C2C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8730" y="1404144"/>
            <a:ext cx="5029200" cy="519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45347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35C61-C368-004E-95B2-FB954CDA7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702367-B4F9-9048-AB9D-2E15F2DB42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3556" y="1872685"/>
            <a:ext cx="10515600" cy="207402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5400" dirty="0"/>
              <a:t>Gracias </a:t>
            </a:r>
            <a:r>
              <a:rPr lang="en-US" sz="5400" dirty="0" err="1"/>
              <a:t>por</a:t>
            </a:r>
            <a:r>
              <a:rPr lang="en-US" sz="5400" dirty="0"/>
              <a:t> </a:t>
            </a:r>
            <a:r>
              <a:rPr lang="en-US" sz="5400" dirty="0" err="1"/>
              <a:t>su</a:t>
            </a:r>
            <a:r>
              <a:rPr lang="en-US" sz="5400" dirty="0"/>
              <a:t> </a:t>
            </a:r>
            <a:r>
              <a:rPr lang="en-US" sz="5400" dirty="0" err="1"/>
              <a:t>paciencia</a:t>
            </a:r>
            <a:r>
              <a:rPr lang="en-US" sz="5400" dirty="0"/>
              <a:t>.</a:t>
            </a:r>
          </a:p>
          <a:p>
            <a:pPr marL="0" indent="0" algn="ctr">
              <a:buNone/>
            </a:pPr>
            <a:r>
              <a:rPr lang="en-US" sz="5400" dirty="0"/>
              <a:t>@</a:t>
            </a:r>
            <a:r>
              <a:rPr lang="en-US" sz="5400" dirty="0" err="1"/>
              <a:t>rugi</a:t>
            </a:r>
            <a:endParaRPr lang="en-US" sz="5400" dirty="0"/>
          </a:p>
          <a:p>
            <a:pPr marL="0" indent="0" algn="ctr">
              <a:buNone/>
            </a:pPr>
            <a:endParaRPr lang="en-US" sz="54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AA29BF8-3B17-464B-8275-4A2F6987E32D}"/>
              </a:ext>
            </a:extLst>
          </p:cNvPr>
          <p:cNvSpPr/>
          <p:nvPr/>
        </p:nvSpPr>
        <p:spPr>
          <a:xfrm>
            <a:off x="358586" y="4948082"/>
            <a:ext cx="1116554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www.linkedin.com</a:t>
            </a:r>
            <a:r>
              <a:rPr lang="en-US" dirty="0"/>
              <a:t>/pulse/microprofile-mucho-camino-para-llegar-aqu%25C3%25AD-isaac-ruiz-guerra/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F923D1-386D-854A-8972-71D6B48F8912}"/>
              </a:ext>
            </a:extLst>
          </p:cNvPr>
          <p:cNvSpPr/>
          <p:nvPr/>
        </p:nvSpPr>
        <p:spPr>
          <a:xfrm>
            <a:off x="358586" y="5499411"/>
            <a:ext cx="1050663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xhubacubi.blogspot.mx</a:t>
            </a:r>
            <a:r>
              <a:rPr lang="en-US" dirty="0"/>
              <a:t>/2017/10/probando-microprofile-en-20-minutos.html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32DB807-F9BF-4E40-B9F4-5380C085FA88}"/>
              </a:ext>
            </a:extLst>
          </p:cNvPr>
          <p:cNvSpPr/>
          <p:nvPr/>
        </p:nvSpPr>
        <p:spPr>
          <a:xfrm>
            <a:off x="358586" y="6050740"/>
            <a:ext cx="941742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xhubacubi.blogspot.mx</a:t>
            </a:r>
            <a:r>
              <a:rPr lang="en-US" dirty="0"/>
              <a:t>/2016/07/</a:t>
            </a:r>
            <a:r>
              <a:rPr lang="en-US" dirty="0" err="1"/>
              <a:t>articulos-en-otn-en-espanol.html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18573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F00013-C7FF-6040-BD46-6AEA65E7D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Historia</a:t>
            </a:r>
            <a:r>
              <a:rPr lang="en-US" dirty="0"/>
              <a:t>. JSR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5412FE-5981-1B44-918F-26FBB97840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Java Specification Request.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49365E-C5C5-AA42-B96E-8D475F72E2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3700" y="2370409"/>
            <a:ext cx="5854700" cy="3806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5451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081DB2-39F3-C145-BE11-A845AD646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Historia</a:t>
            </a:r>
            <a:r>
              <a:rPr lang="en-US" dirty="0"/>
              <a:t>. JSR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476819-7B87-AD43-9566-9046B154D2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ejemplo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La </a:t>
            </a:r>
            <a:r>
              <a:rPr lang="en-US" dirty="0" err="1"/>
              <a:t>versión</a:t>
            </a:r>
            <a:r>
              <a:rPr lang="en-US" dirty="0"/>
              <a:t> 4 de </a:t>
            </a:r>
            <a:r>
              <a:rPr lang="en-US" dirty="0" err="1"/>
              <a:t>los</a:t>
            </a:r>
            <a:r>
              <a:rPr lang="en-US" dirty="0"/>
              <a:t> servlets </a:t>
            </a:r>
            <a:r>
              <a:rPr lang="en-US" dirty="0" err="1"/>
              <a:t>esta</a:t>
            </a:r>
            <a:r>
              <a:rPr lang="en-US" dirty="0"/>
              <a:t> </a:t>
            </a:r>
            <a:r>
              <a:rPr lang="en-US" dirty="0" err="1"/>
              <a:t>contenida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el: JSR 369: Java Servlet 4.0 Specification.  Su </a:t>
            </a:r>
            <a:r>
              <a:rPr lang="en-US" dirty="0" err="1"/>
              <a:t>implementación</a:t>
            </a:r>
            <a:r>
              <a:rPr lang="en-US" dirty="0"/>
              <a:t> de </a:t>
            </a:r>
            <a:r>
              <a:rPr lang="en-US" dirty="0" err="1"/>
              <a:t>referencia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Glassfish.</a:t>
            </a:r>
          </a:p>
          <a:p>
            <a:pPr lvl="1"/>
            <a:r>
              <a:rPr lang="en-US" dirty="0" err="1"/>
              <a:t>WebSocket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: JSR 356: Java API for </a:t>
            </a:r>
            <a:r>
              <a:rPr lang="en-US" dirty="0" err="1"/>
              <a:t>WebSocket</a:t>
            </a:r>
            <a:r>
              <a:rPr lang="en-US" dirty="0"/>
              <a:t>. Su </a:t>
            </a:r>
            <a:r>
              <a:rPr lang="en-US" dirty="0" err="1"/>
              <a:t>implementación</a:t>
            </a:r>
            <a:r>
              <a:rPr lang="en-US" dirty="0"/>
              <a:t> de </a:t>
            </a:r>
            <a:r>
              <a:rPr lang="en-US" dirty="0" err="1"/>
              <a:t>referencia</a:t>
            </a:r>
            <a:r>
              <a:rPr lang="en-US" dirty="0"/>
              <a:t> es Tyrus.</a:t>
            </a:r>
          </a:p>
          <a:p>
            <a:pPr lvl="1"/>
            <a:r>
              <a:rPr lang="en-US" dirty="0"/>
              <a:t>JMS … JSR 914  </a:t>
            </a:r>
          </a:p>
          <a:p>
            <a:pPr lvl="1"/>
            <a:r>
              <a:rPr lang="en-US" dirty="0"/>
              <a:t>JAX-RS… JSR 339.</a:t>
            </a:r>
          </a:p>
        </p:txBody>
      </p:sp>
    </p:spTree>
    <p:extLst>
      <p:ext uri="{BB962C8B-B14F-4D97-AF65-F5344CB8AC3E}">
        <p14:creationId xmlns:p14="http://schemas.microsoft.com/office/powerpoint/2010/main" val="22535719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9318068-FE42-9D4D-A48A-4847281163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0070" y="2887943"/>
            <a:ext cx="5360894" cy="9848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6000" dirty="0" err="1"/>
              <a:t>Sencillo</a:t>
            </a:r>
            <a:r>
              <a:rPr lang="en-US" sz="6000" dirty="0"/>
              <a:t> ¿</a:t>
            </a:r>
            <a:r>
              <a:rPr lang="en-US" sz="6000" dirty="0" err="1"/>
              <a:t>Cierto</a:t>
            </a:r>
            <a:r>
              <a:rPr lang="en-US" sz="60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4568419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6BF035F-51A0-FD47-A27C-3A73630C0E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6150" y="781050"/>
            <a:ext cx="7759700" cy="529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0368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1298</TotalTime>
  <Words>893</Words>
  <Application>Microsoft Macintosh PowerPoint</Application>
  <PresentationFormat>Widescreen</PresentationFormat>
  <Paragraphs>185</Paragraphs>
  <Slides>50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5" baseType="lpstr">
      <vt:lpstr>Arial</vt:lpstr>
      <vt:lpstr>Calibri</vt:lpstr>
      <vt:lpstr>Calibri Light</vt:lpstr>
      <vt:lpstr>Source Serif Pro</vt:lpstr>
      <vt:lpstr>Office Theme</vt:lpstr>
      <vt:lpstr>Microprofile</vt:lpstr>
      <vt:lpstr>Microprofile</vt:lpstr>
      <vt:lpstr>Preámbulo.</vt:lpstr>
      <vt:lpstr>Historia</vt:lpstr>
      <vt:lpstr>Historia. Java</vt:lpstr>
      <vt:lpstr>Historia. JSR</vt:lpstr>
      <vt:lpstr>Historia. JSR</vt:lpstr>
      <vt:lpstr>PowerPoint Presentation</vt:lpstr>
      <vt:lpstr>PowerPoint Presentation</vt:lpstr>
      <vt:lpstr>Historia. 1998. Java 2</vt:lpstr>
      <vt:lpstr>Historia. JEE 1.3, 1.4, 1.5. La guerra (y confusión) del full compliance.</vt:lpstr>
      <vt:lpstr>Historia. JEE 1.4. Llegaron jugadores.</vt:lpstr>
      <vt:lpstr>Historia. JEE 1.5. Más opciones.</vt:lpstr>
      <vt:lpstr>Historia. Nos falta uno.</vt:lpstr>
      <vt:lpstr>Historia. </vt:lpstr>
      <vt:lpstr>Historia. </vt:lpstr>
      <vt:lpstr>Historia. </vt:lpstr>
      <vt:lpstr>Historia. </vt:lpstr>
      <vt:lpstr>Historia. Llegó Lutero.</vt:lpstr>
      <vt:lpstr>Historia. </vt:lpstr>
      <vt:lpstr>Historia. JEE tiene ya un claro competidor </vt:lpstr>
      <vt:lpstr>Historia. JEE 6. Comienza la Resistencia.</vt:lpstr>
      <vt:lpstr>Historia. JEE 6. Y también más nombres por aprender.</vt:lpstr>
      <vt:lpstr>Historia. JEE 7. Ahi vamos, esperense.</vt:lpstr>
      <vt:lpstr>Historia. JEE 8. Lo que pedian ¿O no?.</vt:lpstr>
      <vt:lpstr>Historia.</vt:lpstr>
      <vt:lpstr>PowerPoint Presentation</vt:lpstr>
      <vt:lpstr>PowerPoint Presentation</vt:lpstr>
      <vt:lpstr>PowerPoint Presentation</vt:lpstr>
      <vt:lpstr>Historia</vt:lpstr>
      <vt:lpstr>PowerPoint Presentation</vt:lpstr>
      <vt:lpstr>PowerPoint Presentation</vt:lpstr>
      <vt:lpstr>Historia. Coyuntura.</vt:lpstr>
      <vt:lpstr>Microprofile</vt:lpstr>
      <vt:lpstr>Microprofile.</vt:lpstr>
      <vt:lpstr>Microprofile.</vt:lpstr>
      <vt:lpstr>Microprofile</vt:lpstr>
      <vt:lpstr>Microprofile.</vt:lpstr>
      <vt:lpstr>Microprofile</vt:lpstr>
      <vt:lpstr>Microprofile</vt:lpstr>
      <vt:lpstr>Microprofile</vt:lpstr>
      <vt:lpstr>Microprofile</vt:lpstr>
      <vt:lpstr>Microprofile</vt:lpstr>
      <vt:lpstr>Ejemplos</vt:lpstr>
      <vt:lpstr>Ejemplos</vt:lpstr>
      <vt:lpstr>Microservicios y java</vt:lpstr>
      <vt:lpstr>Microframeworks</vt:lpstr>
      <vt:lpstr>Springboot</vt:lpstr>
      <vt:lpstr>Reflexión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RuGI Aurum</dc:creator>
  <cp:lastModifiedBy>RuGI Aurum</cp:lastModifiedBy>
  <cp:revision>29</cp:revision>
  <dcterms:created xsi:type="dcterms:W3CDTF">2018-03-26T03:33:01Z</dcterms:created>
  <dcterms:modified xsi:type="dcterms:W3CDTF">2019-02-28T06:19:45Z</dcterms:modified>
</cp:coreProperties>
</file>